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  <p:sldMasterId id="2147483984" r:id="rId2"/>
    <p:sldMasterId id="2147484044" r:id="rId3"/>
    <p:sldMasterId id="2147484140" r:id="rId4"/>
  </p:sldMasterIdLst>
  <p:notesMasterIdLst>
    <p:notesMasterId r:id="rId38"/>
  </p:notesMasterIdLst>
  <p:handoutMasterIdLst>
    <p:handoutMasterId r:id="rId39"/>
  </p:handoutMasterIdLst>
  <p:sldIdLst>
    <p:sldId id="408" r:id="rId5"/>
    <p:sldId id="398" r:id="rId6"/>
    <p:sldId id="406" r:id="rId7"/>
    <p:sldId id="267" r:id="rId8"/>
    <p:sldId id="357" r:id="rId9"/>
    <p:sldId id="358" r:id="rId10"/>
    <p:sldId id="343" r:id="rId11"/>
    <p:sldId id="381" r:id="rId12"/>
    <p:sldId id="342" r:id="rId13"/>
    <p:sldId id="396" r:id="rId14"/>
    <p:sldId id="341" r:id="rId15"/>
    <p:sldId id="387" r:id="rId16"/>
    <p:sldId id="338" r:id="rId17"/>
    <p:sldId id="397" r:id="rId18"/>
    <p:sldId id="301" r:id="rId19"/>
    <p:sldId id="295" r:id="rId20"/>
    <p:sldId id="385" r:id="rId21"/>
    <p:sldId id="384" r:id="rId22"/>
    <p:sldId id="399" r:id="rId23"/>
    <p:sldId id="388" r:id="rId24"/>
    <p:sldId id="389" r:id="rId25"/>
    <p:sldId id="390" r:id="rId26"/>
    <p:sldId id="393" r:id="rId27"/>
    <p:sldId id="400" r:id="rId28"/>
    <p:sldId id="402" r:id="rId29"/>
    <p:sldId id="403" r:id="rId30"/>
    <p:sldId id="404" r:id="rId31"/>
    <p:sldId id="407" r:id="rId32"/>
    <p:sldId id="401" r:id="rId33"/>
    <p:sldId id="394" r:id="rId34"/>
    <p:sldId id="346" r:id="rId35"/>
    <p:sldId id="347" r:id="rId36"/>
    <p:sldId id="354" r:id="rId3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000000"/>
    <a:srgbClr val="E44BDE"/>
    <a:srgbClr val="152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02" autoAdjust="0"/>
    <p:restoredTop sz="87713" autoAdjust="0"/>
  </p:normalViewPr>
  <p:slideViewPr>
    <p:cSldViewPr snapToGrid="0" snapToObjects="1">
      <p:cViewPr>
        <p:scale>
          <a:sx n="140" d="100"/>
          <a:sy n="140" d="100"/>
        </p:scale>
        <p:origin x="-784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456DD-44A3-BC44-BB4E-2DD9523A904D}" type="datetimeFigureOut">
              <a:rPr lang="en-US" smtClean="0"/>
              <a:t>11/23/12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15E74-9C71-1343-99F5-06894E3AE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1652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3749E-FA44-DF41-82D5-7C5D47EB348A}" type="datetimeFigureOut">
              <a:rPr lang="en-US" smtClean="0"/>
              <a:t>11/23/12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5F2AA-B5A4-7449-839F-AA73737B8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51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-Collapsing</a:t>
            </a:r>
            <a:r>
              <a:rPr lang="en-US" baseline="0" dirty="0" smtClean="0"/>
              <a:t> envelope</a:t>
            </a:r>
          </a:p>
          <a:p>
            <a:r>
              <a:rPr lang="en-US" baseline="0" dirty="0" smtClean="0"/>
              <a:t>-Magnetically supported, collapsing “</a:t>
            </a:r>
            <a:r>
              <a:rPr lang="en-US" baseline="0" dirty="0" err="1" smtClean="0"/>
              <a:t>pseudodisk</a:t>
            </a:r>
            <a:r>
              <a:rPr lang="en-US" baseline="0" dirty="0" smtClean="0"/>
              <a:t>”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Keplerian</a:t>
            </a:r>
            <a:r>
              <a:rPr lang="en-US" baseline="0" dirty="0" smtClean="0"/>
              <a:t> (rotationally supported…?) disk in the middle, aligned with rotation &amp; outflow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Ang</a:t>
            </a:r>
            <a:r>
              <a:rPr lang="en-US" baseline="0" dirty="0" smtClean="0"/>
              <a:t> mom can be thrown out by torsional Alfven waves in the outflow…that’s sort of the same thing as spreading angular momentum outward by magnetic braking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32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dirty="0" err="1" smtClean="0"/>
              <a:t>Hennebelle</a:t>
            </a:r>
            <a:r>
              <a:rPr lang="en-US" dirty="0" smtClean="0"/>
              <a:t> &amp; Ciardi REQUIRE misalignment to create disks!</a:t>
            </a:r>
          </a:p>
          <a:p>
            <a:r>
              <a:rPr lang="en-US" dirty="0" smtClean="0"/>
              <a:t>-Z-Y Li et al see magnetic catastrophe as a result of B-braking when B-field and</a:t>
            </a:r>
            <a:r>
              <a:rPr lang="en-US" baseline="0" dirty="0" smtClean="0"/>
              <a:t> rotation are aligned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MAIN CONCLUSIONS HERE: 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somewhere between 10,000 AU and 1,000 AU, fields are getting dragged around and reoriented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those fields, at 1000 AU, are also randomly aligned with outflows: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72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McKEE</a:t>
            </a:r>
            <a:r>
              <a:rPr lang="en-US" dirty="0" smtClean="0"/>
              <a:t> SAYS: initial misalignments could be from turbulence; his simulations</a:t>
            </a:r>
            <a:r>
              <a:rPr lang="en-US" baseline="0" dirty="0" smtClean="0"/>
              <a:t> drive </a:t>
            </a:r>
            <a:r>
              <a:rPr lang="en-US" baseline="0" dirty="0" err="1" smtClean="0"/>
              <a:t>turb</a:t>
            </a:r>
            <a:r>
              <a:rPr lang="en-US" baseline="0" dirty="0" smtClean="0"/>
              <a:t> at scales of ~0.5 pc</a:t>
            </a:r>
          </a:p>
          <a:p>
            <a:r>
              <a:rPr lang="en-US" baseline="0" dirty="0" smtClean="0"/>
              <a:t>-He seems misalignment with </a:t>
            </a:r>
            <a:r>
              <a:rPr lang="en-US" baseline="0" dirty="0" err="1" smtClean="0"/>
              <a:t>angmom</a:t>
            </a:r>
            <a:r>
              <a:rPr lang="en-US" baseline="0" dirty="0" smtClean="0"/>
              <a:t> and ambient B-field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-INTERPLAY BETWEEN </a:t>
            </a:r>
            <a:r>
              <a:rPr lang="en-US" dirty="0" err="1" smtClean="0"/>
              <a:t>U_rot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U_grav</a:t>
            </a:r>
            <a:r>
              <a:rPr lang="en-US" baseline="0" dirty="0" smtClean="0"/>
              <a:t>, and U_B!</a:t>
            </a:r>
          </a:p>
          <a:p>
            <a:r>
              <a:rPr lang="en-US" baseline="0" dirty="0" smtClean="0"/>
              <a:t>-y-axis: rot. rate / free-fall time</a:t>
            </a:r>
          </a:p>
          <a:p>
            <a:r>
              <a:rPr lang="en-US" baseline="0" dirty="0" smtClean="0"/>
              <a:t>-x-axis: </a:t>
            </a:r>
            <a:r>
              <a:rPr lang="en-US" baseline="0" dirty="0" err="1" smtClean="0"/>
              <a:t>sqrt</a:t>
            </a:r>
            <a:r>
              <a:rPr lang="en-US" baseline="0" dirty="0" smtClean="0"/>
              <a:t> [ B-pressure / thermal pressure ]</a:t>
            </a:r>
            <a:endParaRPr lang="en-US" dirty="0" smtClean="0"/>
          </a:p>
          <a:p>
            <a:r>
              <a:rPr lang="en-US" baseline="0" dirty="0" smtClean="0"/>
              <a:t>-These started with 45º obliquity</a:t>
            </a:r>
          </a:p>
          <a:p>
            <a:r>
              <a:rPr lang="en-US" baseline="0" dirty="0" smtClean="0"/>
              <a:t>-When magnetically dominated, core B-field and outflow line up</a:t>
            </a:r>
          </a:p>
          <a:p>
            <a:r>
              <a:rPr lang="en-US" baseline="0" dirty="0" smtClean="0"/>
              <a:t>-When rotationally dominated, B-field can end up </a:t>
            </a:r>
            <a:r>
              <a:rPr lang="en-US" baseline="0" dirty="0" err="1" smtClean="0"/>
              <a:t>perp</a:t>
            </a:r>
            <a:r>
              <a:rPr lang="en-US" baseline="0" dirty="0" smtClean="0"/>
              <a:t> to outflow!</a:t>
            </a:r>
          </a:p>
          <a:p>
            <a:r>
              <a:rPr lang="en-US" baseline="0" dirty="0" smtClean="0"/>
              <a:t>-Most cores tend to fall in the ~0.02 </a:t>
            </a:r>
            <a:r>
              <a:rPr lang="en-US" baseline="0" dirty="0" err="1" smtClean="0"/>
              <a:t>U_rot</a:t>
            </a:r>
            <a:r>
              <a:rPr lang="en-US" baseline="0" dirty="0" smtClean="0"/>
              <a:t>/</a:t>
            </a:r>
            <a:r>
              <a:rPr lang="en-US" baseline="0" dirty="0" err="1" smtClean="0"/>
              <a:t>U_grav</a:t>
            </a:r>
            <a:r>
              <a:rPr lang="en-US" baseline="0" dirty="0" smtClean="0"/>
              <a:t> area (Goodman et al. ‘93), but there are cores with a ratio of up to 1…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22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Eagle Nebula</a:t>
            </a:r>
            <a:r>
              <a:rPr lang="en-US" baseline="0" dirty="0" smtClean="0"/>
              <a:t> (</a:t>
            </a:r>
            <a:r>
              <a:rPr lang="en-US" dirty="0" smtClean="0"/>
              <a:t>M16)</a:t>
            </a:r>
          </a:p>
          <a:p>
            <a:r>
              <a:rPr lang="en-US" dirty="0" smtClean="0"/>
              <a:t>-There’s actually HIGH-mass SF going on (glowing,</a:t>
            </a:r>
            <a:r>
              <a:rPr lang="en-US" baseline="0" dirty="0" smtClean="0"/>
              <a:t> evaporating)</a:t>
            </a:r>
          </a:p>
          <a:p>
            <a:r>
              <a:rPr lang="en-US" baseline="0" dirty="0" smtClean="0"/>
              <a:t>-We, however are going to journey inside to look at low-mass forming stars: Class 0s, in particular (rising SED between 2 &amp; 8 microns)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48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RR &amp;= I + V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LL &amp;= I - V \\</a:t>
            </a:r>
          </a:p>
          <a:p>
            <a:r>
              <a:rPr lang="cs-CZ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RL &amp;= </a:t>
            </a:r>
            <a:r>
              <a:rPr lang="cs-CZ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</a:t>
            </a:r>
            <a:r>
              <a:rPr lang="cs-CZ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</a:t>
            </a:r>
            <a:r>
              <a:rPr lang="cs-CZ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iU</a:t>
            </a:r>
            <a:r>
              <a:rPr lang="cs-CZ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\\</a:t>
            </a:r>
          </a:p>
          <a:p>
            <a:r>
              <a:rPr lang="cs-CZ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 &amp;= </a:t>
            </a:r>
            <a:r>
              <a:rPr lang="cs-CZ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</a:t>
            </a:r>
            <a:r>
              <a:rPr lang="cs-CZ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</a:t>
            </a:r>
            <a:r>
              <a:rPr lang="cs-CZ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iU</a:t>
            </a:r>
            <a:endParaRPr lang="cs-CZ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cs-CZ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&amp;= RR + LL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 &amp;= RL + LR \\</a:t>
            </a:r>
          </a:p>
          <a:p>
            <a:r>
              <a:rPr lang="cs-CZ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iU</a:t>
            </a:r>
            <a:r>
              <a:rPr lang="cs-CZ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&amp;= RL - LR \\</a:t>
            </a:r>
          </a:p>
          <a:p>
            <a:r>
              <a:rPr lang="cs-CZ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 &amp;= RR - 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24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3-sigma </a:t>
            </a:r>
            <a:r>
              <a:rPr lang="en-US" dirty="0" err="1" smtClean="0"/>
              <a:t>hypot</a:t>
            </a:r>
            <a:r>
              <a:rPr lang="en-US" dirty="0" smtClean="0"/>
              <a:t>(Q,U)/</a:t>
            </a:r>
            <a:r>
              <a:rPr lang="en-US" dirty="0" err="1" smtClean="0"/>
              <a:t>rms_QU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10º uncertainty</a:t>
            </a:r>
          </a:p>
          <a:p>
            <a:r>
              <a:rPr lang="en-US" dirty="0" smtClean="0">
                <a:sym typeface="Wingdings"/>
              </a:rPr>
              <a:t>6-sigma, 5º, etc.</a:t>
            </a:r>
          </a:p>
          <a:p>
            <a:endParaRPr lang="en-US" dirty="0" smtClean="0">
              <a:sym typeface="Wingding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&amp;= \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sqrt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{Q^2 + U^2} \\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\delta p &amp;= p^{-1} \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sqrt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{Q^2 \, \delta U^2 + U^2 \, \delta Q^2 } \\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p_{\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}} &amp;= \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sqrt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{p^2 - \delta p^2}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\%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{p_{\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}} \pm \delta p}{I} \times 100\% \\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\chi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{1}{2}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arctan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\left(\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{U}{Q}\right) \\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\delta \chi &amp;= \frac{1}{2} \frac{\delta 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_{\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}}} \\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76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-Mention Class 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44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Ionization:</a:t>
            </a:r>
            <a:r>
              <a:rPr lang="en-US" dirty="0" smtClean="0"/>
              <a:t> molecular clouds are ionized at a low level, and are threaded by weak magnetic fields (ISM polarization: B = 6 </a:t>
            </a:r>
            <a:r>
              <a:rPr lang="en-US" dirty="0" err="1" smtClean="0"/>
              <a:t>uG</a:t>
            </a:r>
            <a:r>
              <a:rPr lang="en-US" dirty="0" smtClean="0"/>
              <a:t>…about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mG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 if you drag it all in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Flux freezing:</a:t>
            </a:r>
            <a:r>
              <a:rPr lang="en-US" dirty="0" smtClean="0"/>
              <a:t> B-fields are frozen to matter, and get dragged in as cores collapse</a:t>
            </a:r>
          </a:p>
          <a:p>
            <a:endParaRPr lang="en-US" dirty="0" smtClean="0"/>
          </a:p>
          <a:p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E_{\</a:t>
            </a:r>
            <a:r>
              <a:rPr lang="nb-N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{grav}} &gt; E_{\</a:t>
            </a:r>
            <a:r>
              <a:rPr lang="nb-NO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nb-NO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{rot}}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E_{\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turb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}} &gt; E_{\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E_{\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turb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}}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approx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E_{\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{mag}}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{E_{\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grav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}}}{E_{\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{mag}}} &lt; 1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79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-Collapsing</a:t>
            </a:r>
            <a:r>
              <a:rPr lang="en-US" baseline="0" dirty="0" smtClean="0"/>
              <a:t> envelope</a:t>
            </a:r>
          </a:p>
          <a:p>
            <a:r>
              <a:rPr lang="en-US" baseline="0" dirty="0" smtClean="0"/>
              <a:t>-Magnetically supported, collapsing “</a:t>
            </a:r>
            <a:r>
              <a:rPr lang="en-US" baseline="0" dirty="0" err="1" smtClean="0"/>
              <a:t>pseudodisk</a:t>
            </a:r>
            <a:r>
              <a:rPr lang="en-US" baseline="0" dirty="0" smtClean="0"/>
              <a:t>”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Keplerian</a:t>
            </a:r>
            <a:r>
              <a:rPr lang="en-US" baseline="0" dirty="0" smtClean="0"/>
              <a:t> (rotationally supported…?) disk in the middle, aligned with rotation &amp; outflow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Ang</a:t>
            </a:r>
            <a:r>
              <a:rPr lang="en-US" baseline="0" dirty="0" smtClean="0"/>
              <a:t> mom can be thrown out by torsional Alfven waves in the outflow…that’s sort of the same thing as spreading angular momentum outward by magnetic braking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32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fit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</a:t>
            </a:r>
            <a:r>
              <a:rPr lang="en-US" baseline="0" smtClean="0"/>
              <a:t>fit well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-Note 0º between rotation/outflow axis, and </a:t>
            </a:r>
            <a:r>
              <a:rPr lang="en-US" baseline="0" dirty="0" err="1" smtClean="0"/>
              <a:t>poloidal</a:t>
            </a:r>
            <a:r>
              <a:rPr lang="en-US" baseline="0" dirty="0" smtClean="0"/>
              <a:t> component of B-field</a:t>
            </a:r>
          </a:p>
          <a:p>
            <a:r>
              <a:rPr lang="en-US" baseline="0" dirty="0" smtClean="0"/>
              <a:t>-The is problematic when it comes to forming rotationally-supported disks (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</a:t>
            </a:r>
            <a:r>
              <a:rPr lang="fr-FR" baseline="0" dirty="0" smtClean="0"/>
              <a:t>’</a:t>
            </a:r>
            <a:r>
              <a:rPr lang="en-US" baseline="0" dirty="0" smtClean="0"/>
              <a:t>09)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Friday, November 23,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Friday, November 23,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Friday, November 23,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916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446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8452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73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46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9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3930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89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Friday, November 23,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6208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5134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214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515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3173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67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7125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6541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0283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295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Friday, November 23, 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270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3046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2331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8533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044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2041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677454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06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585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39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Friday, November 23, 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34884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1055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54539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140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897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983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54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Friday, November 23, 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Friday, November 23, 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Friday, November 23, 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Friday, November 23, 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Friday, November 23, 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Friday, November 23, 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pPr defTabSz="457200"/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pPr defTabSz="45720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pPr defTabSz="457200"/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701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pPr defTabSz="457200"/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11/23/12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pPr defTabSz="457200"/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pPr defTabSz="457200"/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778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520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  <p:sldLayoutId id="2147484152" r:id="rId12"/>
    <p:sldLayoutId id="2147484153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jpeg"/><Relationship Id="rId13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29.gif"/><Relationship Id="rId8" Type="http://schemas.openxmlformats.org/officeDocument/2006/relationships/image" Target="../media/image30.gif"/><Relationship Id="rId9" Type="http://schemas.openxmlformats.org/officeDocument/2006/relationships/image" Target="../media/image31.jpeg"/><Relationship Id="rId10" Type="http://schemas.openxmlformats.org/officeDocument/2006/relationships/image" Target="../media/image32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17.jpeg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4200" y="800100"/>
            <a:ext cx="8356600" cy="2498725"/>
          </a:xfrm>
        </p:spPr>
        <p:txBody>
          <a:bodyPr/>
          <a:lstStyle/>
          <a:p>
            <a:r>
              <a:rPr lang="en-US" sz="5000" dirty="0" smtClean="0"/>
              <a:t>Are magnetic fields and outflows aligned in </a:t>
            </a:r>
            <a:r>
              <a:rPr lang="en-US" sz="5000" dirty="0" err="1" smtClean="0"/>
              <a:t>protostellar</a:t>
            </a:r>
            <a:r>
              <a:rPr lang="en-US" sz="5000" dirty="0" smtClean="0"/>
              <a:t> cores?</a:t>
            </a:r>
            <a:endParaRPr lang="en-US" sz="5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8001000" cy="3251200"/>
          </a:xfrm>
        </p:spPr>
        <p:txBody>
          <a:bodyPr>
            <a:normAutofit/>
          </a:bodyPr>
          <a:lstStyle/>
          <a:p>
            <a:r>
              <a:rPr lang="en-US" sz="3200" b="1" dirty="0"/>
              <a:t>Chat Hull</a:t>
            </a:r>
          </a:p>
          <a:p>
            <a:r>
              <a:rPr lang="en-US" dirty="0"/>
              <a:t>UC </a:t>
            </a:r>
            <a:r>
              <a:rPr lang="en-US" dirty="0" smtClean="0"/>
              <a:t>Berkeley, Radio Astronomy Laboratory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60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444997" y="2628891"/>
            <a:ext cx="4389967" cy="18478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Large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smtClean="0"/>
              <a:t>medium scale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B-</a:t>
            </a:r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94850" y="266411"/>
            <a:ext cx="2108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 smtClean="0"/>
              <a:t>B</a:t>
            </a:r>
            <a:r>
              <a:rPr lang="en-US" sz="2200" b="1" baseline="-25000" dirty="0" err="1" smtClean="0"/>
              <a:t>amb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823373" y="3002943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B</a:t>
            </a:r>
            <a:r>
              <a:rPr lang="en-US" sz="2800" b="1" baseline="-25000" dirty="0" err="1" smtClean="0"/>
              <a:t>core</a:t>
            </a:r>
            <a:r>
              <a:rPr lang="en-US" sz="2800" b="1" dirty="0" smtClean="0"/>
              <a:t> (</a:t>
            </a:r>
            <a:r>
              <a:rPr lang="en-US" sz="2800" b="1" dirty="0" err="1" smtClean="0"/>
              <a:t>deg</a:t>
            </a:r>
            <a:r>
              <a:rPr lang="en-US" sz="2800" b="1" dirty="0" smtClean="0"/>
              <a:t>)</a:t>
            </a:r>
            <a:endParaRPr 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819400" y="5947312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Li+ 2009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352642" y="709073"/>
            <a:ext cx="3732521" cy="6154944"/>
            <a:chOff x="352642" y="455081"/>
            <a:chExt cx="3732521" cy="6154944"/>
          </a:xfrm>
        </p:grpSpPr>
        <p:pic>
          <p:nvPicPr>
            <p:cNvPr id="24" name="Picture 23" descr="li_etal_correla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3" t="1295" r="1917" b="6207"/>
            <a:stretch/>
          </p:blipFill>
          <p:spPr>
            <a:xfrm>
              <a:off x="878417" y="455081"/>
              <a:ext cx="3206746" cy="605366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591813" y="4683668"/>
              <a:ext cx="3289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0</a:t>
              </a:r>
              <a:endParaRPr lang="en-US" sz="2400" b="1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52642" y="6148360"/>
              <a:ext cx="5758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-90</a:t>
              </a:r>
              <a:endParaRPr lang="en-US" sz="2400" b="1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9570" y="3198083"/>
              <a:ext cx="4732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/>
                <a:t>90</a:t>
              </a:r>
              <a:endParaRPr lang="en-US" sz="2400" b="1" dirty="0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946421" y="668494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0</a:t>
            </a:r>
            <a:endParaRPr lang="en-US" sz="2400" b="1" dirty="0"/>
          </a:p>
        </p:txBody>
      </p:sp>
      <p:sp>
        <p:nvSpPr>
          <p:cNvPr id="32" name="Rectangle 31"/>
          <p:cNvSpPr/>
          <p:nvPr/>
        </p:nvSpPr>
        <p:spPr>
          <a:xfrm>
            <a:off x="3549058" y="670488"/>
            <a:ext cx="595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180</a:t>
            </a:r>
            <a:endParaRPr lang="en-US" sz="2400" b="1" dirty="0"/>
          </a:p>
        </p:txBody>
      </p:sp>
      <p:sp>
        <p:nvSpPr>
          <p:cNvPr id="33" name="Rectangle 32"/>
          <p:cNvSpPr/>
          <p:nvPr/>
        </p:nvSpPr>
        <p:spPr>
          <a:xfrm>
            <a:off x="2177123" y="68530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90</a:t>
            </a:r>
            <a:endParaRPr lang="en-US" sz="2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009894" y="6238852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Li+ 2009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53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Smaller-scale: still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Fields are consistent from ~100 pc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~0.1 pc</a:t>
            </a:r>
          </a:p>
          <a:p>
            <a:endParaRPr lang="en-US" dirty="0" smtClean="0"/>
          </a:p>
          <a:p>
            <a:r>
              <a:rPr lang="en-US" dirty="0" smtClean="0"/>
              <a:t>What about at scales &lt; ~0.1 pc (</a:t>
            </a:r>
            <a:r>
              <a:rPr lang="en-US" i="1" dirty="0" smtClean="0"/>
              <a:t>e.g.</a:t>
            </a:r>
            <a:r>
              <a:rPr lang="en-US" dirty="0" smtClean="0"/>
              <a:t> protostellar envelope)?</a:t>
            </a:r>
          </a:p>
          <a:p>
            <a:endParaRPr lang="en-US" dirty="0" smtClean="0"/>
          </a:p>
          <a:p>
            <a:r>
              <a:rPr lang="en-US" dirty="0" smtClean="0"/>
              <a:t>If B-fields are consistent down to smaller scales, they should be </a:t>
            </a:r>
            <a:r>
              <a:rPr lang="en-US" b="1" dirty="0" smtClean="0"/>
              <a:t>aligned with outflows</a:t>
            </a:r>
          </a:p>
        </p:txBody>
      </p:sp>
    </p:spTree>
    <p:extLst>
      <p:ext uri="{BB962C8B-B14F-4D97-AF65-F5344CB8AC3E}">
        <p14:creationId xmlns:p14="http://schemas.microsoft.com/office/powerpoint/2010/main" val="3871277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386235"/>
            <a:ext cx="277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FFFF"/>
                </a:solidFill>
                <a:latin typeface="Garamond"/>
                <a:cs typeface="Garamond"/>
              </a:rPr>
              <a:t>Credit: Bill Saxton</a:t>
            </a:r>
            <a:r>
              <a:rPr lang="en-US" sz="1200" dirty="0">
                <a:solidFill>
                  <a:srgbClr val="FFFFFF"/>
                </a:solidFill>
                <a:latin typeface="Garamond"/>
                <a:cs typeface="Garamond"/>
              </a:rPr>
              <a:t>,</a:t>
            </a:r>
            <a:r>
              <a:rPr lang="en-US" sz="1200" dirty="0" smtClean="0">
                <a:solidFill>
                  <a:srgbClr val="FFFFFF"/>
                </a:solidFill>
                <a:latin typeface="Garamond"/>
                <a:cs typeface="Garamond"/>
              </a:rPr>
              <a:t> Harvard-Smithsonian Center for Astrophysics</a:t>
            </a:r>
            <a:endParaRPr lang="en-US" sz="120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956300" y="406400"/>
            <a:ext cx="3175000" cy="14605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dirty="0" smtClean="0">
                <a:solidFill>
                  <a:srgbClr val="EEECE1"/>
                </a:solidFill>
              </a:rPr>
              <a:t>Simple model of SF with B-fields</a:t>
            </a:r>
          </a:p>
        </p:txBody>
      </p:sp>
    </p:spTree>
    <p:extLst>
      <p:ext uri="{BB962C8B-B14F-4D97-AF65-F5344CB8AC3E}">
        <p14:creationId xmlns:p14="http://schemas.microsoft.com/office/powerpoint/2010/main" val="3246614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270250" y="1308099"/>
            <a:ext cx="2590800" cy="5370775"/>
            <a:chOff x="2578100" y="1213365"/>
            <a:chExt cx="2590800" cy="5370775"/>
          </a:xfrm>
        </p:grpSpPr>
        <p:pic>
          <p:nvPicPr>
            <p:cNvPr id="2" name="Picture 1" descr="girart_outflow_dust_comparison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148"/>
            <a:stretch/>
          </p:blipFill>
          <p:spPr>
            <a:xfrm>
              <a:off x="2578100" y="1213365"/>
              <a:ext cx="2590800" cy="513530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721100" y="6214808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Girart</a:t>
              </a:r>
              <a:r>
                <a:rPr lang="en-US" dirty="0" smtClean="0"/>
                <a:t>+ 2006</a:t>
              </a:r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048874" y="5188982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Rao</a:t>
            </a:r>
            <a:r>
              <a:rPr lang="en-US" dirty="0" smtClean="0"/>
              <a:t>+ 2009</a:t>
            </a:r>
            <a:endParaRPr lang="en-US" dirty="0"/>
          </a:p>
        </p:txBody>
      </p:sp>
      <p:pic>
        <p:nvPicPr>
          <p:cNvPr id="9" name="Picture 8" descr="iras16293_Bfiel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640" y="2503642"/>
            <a:ext cx="3543251" cy="288521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727700" y="2197616"/>
            <a:ext cx="3416300" cy="3620532"/>
            <a:chOff x="5765800" y="2249448"/>
            <a:chExt cx="3416300" cy="3620532"/>
          </a:xfrm>
        </p:grpSpPr>
        <p:sp>
          <p:nvSpPr>
            <p:cNvPr id="5" name="TextBox 4"/>
            <p:cNvSpPr txBox="1"/>
            <p:nvPr/>
          </p:nvSpPr>
          <p:spPr>
            <a:xfrm>
              <a:off x="7569200" y="5500648"/>
              <a:ext cx="1612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Holland+ 1996</a:t>
              </a:r>
              <a:endParaRPr lang="en-US" dirty="0"/>
            </a:p>
          </p:txBody>
        </p:sp>
        <p:pic>
          <p:nvPicPr>
            <p:cNvPr id="10" name="Picture 9" descr="vla1623_misaligned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5800" y="2249448"/>
              <a:ext cx="3378200" cy="3390900"/>
            </a:xfrm>
            <a:prstGeom prst="rect">
              <a:avLst/>
            </a:prstGeom>
          </p:spPr>
        </p:pic>
      </p:grpSp>
      <p:sp>
        <p:nvSpPr>
          <p:cNvPr id="16" name="Left-Right Arrow 15"/>
          <p:cNvSpPr/>
          <p:nvPr/>
        </p:nvSpPr>
        <p:spPr>
          <a:xfrm rot="831906">
            <a:off x="682043" y="3750987"/>
            <a:ext cx="2470497" cy="212896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8446210">
            <a:off x="699324" y="3738286"/>
            <a:ext cx="2470497" cy="212896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750055" y="3155471"/>
            <a:ext cx="1130616" cy="1359830"/>
            <a:chOff x="1750055" y="2863371"/>
            <a:chExt cx="1130616" cy="1359830"/>
          </a:xfrm>
        </p:grpSpPr>
        <p:sp>
          <p:nvSpPr>
            <p:cNvPr id="18" name="Left-Right Arrow 17"/>
            <p:cNvSpPr/>
            <p:nvPr/>
          </p:nvSpPr>
          <p:spPr>
            <a:xfrm rot="5136174">
              <a:off x="1259103" y="3480356"/>
              <a:ext cx="1233797" cy="251893"/>
            </a:xfrm>
            <a:prstGeom prst="leftRightArrow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Left-Right Arrow 18"/>
            <p:cNvSpPr/>
            <p:nvPr/>
          </p:nvSpPr>
          <p:spPr>
            <a:xfrm rot="9578629">
              <a:off x="1894530" y="2863371"/>
              <a:ext cx="986141" cy="236384"/>
            </a:xfrm>
            <a:prstGeom prst="leftRightArrow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Left-Right Arrow 21"/>
          <p:cNvSpPr/>
          <p:nvPr/>
        </p:nvSpPr>
        <p:spPr>
          <a:xfrm rot="14949224">
            <a:off x="4000500" y="1879600"/>
            <a:ext cx="1536700" cy="228601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 rot="1603039">
            <a:off x="3848100" y="1969015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 rot="19509484">
            <a:off x="6830978" y="4280040"/>
            <a:ext cx="2073343" cy="200314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2656027">
            <a:off x="6965949" y="4203229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292100" y="431800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Misalignment of B-fields and outflows</a:t>
            </a:r>
            <a:endParaRPr lang="en-US" dirty="0"/>
          </a:p>
        </p:txBody>
      </p:sp>
      <p:sp>
        <p:nvSpPr>
          <p:cNvPr id="14" name="Left-Right Arrow 13"/>
          <p:cNvSpPr/>
          <p:nvPr/>
        </p:nvSpPr>
        <p:spPr>
          <a:xfrm>
            <a:off x="166428" y="6131742"/>
            <a:ext cx="1536700" cy="228601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771650" y="602091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Outflow</a:t>
            </a:r>
            <a:endParaRPr lang="en-US" dirty="0"/>
          </a:p>
        </p:txBody>
      </p:sp>
      <p:sp>
        <p:nvSpPr>
          <p:cNvPr id="15" name="Left-Right Arrow 14"/>
          <p:cNvSpPr/>
          <p:nvPr/>
        </p:nvSpPr>
        <p:spPr>
          <a:xfrm>
            <a:off x="166428" y="6474642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771650" y="637651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B-field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160309" y="22114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IRAS 16293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4429804" y="107231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IRAS 4A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138709" y="195803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VLA 1623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7931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 animBg="1"/>
      <p:bldP spid="23" grpId="0" animBg="1"/>
      <p:bldP spid="25" grpId="0" animBg="1"/>
      <p:bldP spid="24" grpId="0" animBg="1"/>
      <p:bldP spid="14" grpId="0" animBg="1"/>
      <p:bldP spid="29" grpId="0"/>
      <p:bldP spid="15" grpId="0" animBg="1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15534"/>
            <a:ext cx="8475133" cy="504613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BFBFBF"/>
                </a:solidFill>
              </a:rPr>
              <a:t>B-fields in star formation</a:t>
            </a:r>
            <a:endParaRPr lang="en-US" b="1" dirty="0">
              <a:solidFill>
                <a:srgbClr val="BFBFBF"/>
              </a:solidFill>
            </a:endParaRP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Motivation &amp; overview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Large scales (~10 pc) </a:t>
            </a:r>
            <a:r>
              <a:rPr lang="en-US" dirty="0" smtClean="0">
                <a:solidFill>
                  <a:srgbClr val="BFBFBF"/>
                </a:solidFill>
                <a:sym typeface="Wingdings"/>
              </a:rPr>
              <a:t> small scales (~1000 AU)</a:t>
            </a:r>
            <a:endParaRPr lang="en-US" dirty="0" smtClean="0">
              <a:solidFill>
                <a:srgbClr val="BFBFBF"/>
              </a:solidFill>
            </a:endParaRPr>
          </a:p>
          <a:p>
            <a:pPr lvl="2"/>
            <a:endParaRPr lang="en-US" b="1" dirty="0"/>
          </a:p>
          <a:p>
            <a:r>
              <a:rPr lang="en-US" b="1" dirty="0" smtClean="0"/>
              <a:t>TADPOL survey</a:t>
            </a:r>
            <a:endParaRPr lang="en-US" dirty="0" smtClean="0"/>
          </a:p>
          <a:p>
            <a:pPr lvl="1"/>
            <a:r>
              <a:rPr lang="en-US" dirty="0" smtClean="0"/>
              <a:t>CARMA polarization system</a:t>
            </a:r>
          </a:p>
          <a:p>
            <a:pPr lvl="1"/>
            <a:r>
              <a:rPr lang="en-US" dirty="0" smtClean="0"/>
              <a:t>Survey outline</a:t>
            </a:r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rgbClr val="BFBFBF"/>
                </a:solidFill>
              </a:rPr>
              <a:t>Results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Sample polarization maps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B-field vs. outflow (</a:t>
            </a:r>
            <a:r>
              <a:rPr lang="en-US" dirty="0" err="1" smtClean="0">
                <a:solidFill>
                  <a:srgbClr val="BFBFBF"/>
                </a:solidFill>
              </a:rPr>
              <a:t>mis</a:t>
            </a:r>
            <a:r>
              <a:rPr lang="en-US" dirty="0" smtClean="0">
                <a:solidFill>
                  <a:srgbClr val="BFBFBF"/>
                </a:solidFill>
              </a:rPr>
              <a:t>)alignment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611203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1" y="3588128"/>
            <a:ext cx="4807970" cy="32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6 ⨯10-m, 9 ⨯ 6-m,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Observations at 1 mm,       3 mm, and 1 cm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aramon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7629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9"/>
          <p:cNvGrpSpPr/>
          <p:nvPr/>
        </p:nvGrpSpPr>
        <p:grpSpPr>
          <a:xfrm>
            <a:off x="0" y="-96346"/>
            <a:ext cx="9144000" cy="6954845"/>
            <a:chOff x="0" y="0"/>
            <a:chExt cx="9144000" cy="6900495"/>
          </a:xfrm>
        </p:grpSpPr>
        <p:pic>
          <p:nvPicPr>
            <p:cNvPr id="3" name="Picture 2" descr="IMG_2925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4896646" y="4718001"/>
              <a:ext cx="16764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Waveguide circular polarizer</a:t>
              </a:r>
              <a:endParaRPr lang="en-US" sz="24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10103" y="1979256"/>
              <a:ext cx="2362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2400" dirty="0" err="1" smtClean="0">
                  <a:solidFill>
                    <a:srgbClr val="000000"/>
                  </a:solidFill>
                  <a:latin typeface="Garamond"/>
                  <a:cs typeface="Garamond"/>
                </a:rPr>
                <a:t>Orthomode</a:t>
              </a:r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 transducer</a:t>
              </a:r>
              <a:endParaRPr lang="en-US" sz="24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15395" y="1462920"/>
              <a:ext cx="304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SIS mixers</a:t>
              </a:r>
              <a:endParaRPr lang="en-US" sz="24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14401" y="5423168"/>
              <a:ext cx="2209800" cy="1477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WBA13</a:t>
              </a:r>
            </a:p>
            <a:p>
              <a:pPr algn="ctr" defTabSz="457200"/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 </a:t>
              </a:r>
              <a:r>
                <a:rPr lang="en-US" sz="2400" dirty="0" err="1" smtClean="0">
                  <a:solidFill>
                    <a:srgbClr val="000000"/>
                  </a:solidFill>
                  <a:latin typeface="Garamond"/>
                  <a:cs typeface="Garamond"/>
                </a:rPr>
                <a:t>I.F</a:t>
              </a:r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. amplifiers (1-9 GHz</a:t>
              </a:r>
              <a:r>
                <a:rPr lang="en-US" dirty="0" smtClean="0">
                  <a:solidFill>
                    <a:srgbClr val="000000"/>
                  </a:solidFill>
                  <a:latin typeface="Garamond"/>
                  <a:cs typeface="Garamond"/>
                </a:rPr>
                <a:t>)</a:t>
              </a:r>
            </a:p>
            <a:p>
              <a:pPr defTabSz="457200"/>
              <a:endParaRPr lang="en-US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dirty="0" smtClean="0">
                  <a:solidFill>
                    <a:prstClr val="black"/>
                  </a:solidFill>
                  <a:latin typeface="Garamond"/>
                  <a:cs typeface="Garamond"/>
                </a:rPr>
                <a:t>1 inch</a:t>
              </a:r>
              <a:endParaRPr lang="en-US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609481" y="6538670"/>
            <a:ext cx="15457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dirty="0" smtClean="0">
                <a:solidFill>
                  <a:srgbClr val="000000"/>
                </a:solidFill>
                <a:latin typeface="Garamond"/>
                <a:cs typeface="Garamond"/>
              </a:rPr>
              <a:t>Credit: Dick </a:t>
            </a:r>
            <a:r>
              <a:rPr lang="en-US" sz="1200" dirty="0" err="1" smtClean="0">
                <a:solidFill>
                  <a:srgbClr val="000000"/>
                </a:solidFill>
                <a:latin typeface="Garamond"/>
                <a:cs typeface="Garamond"/>
              </a:rPr>
              <a:t>Plambeck</a:t>
            </a:r>
            <a:endParaRPr lang="en-US" sz="12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36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293289"/>
            <a:ext cx="8771466" cy="5207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35 sources</a:t>
            </a:r>
            <a:endParaRPr lang="en-US" dirty="0" smtClean="0"/>
          </a:p>
          <a:p>
            <a:pPr marL="274320" lvl="1" indent="0" algn="ctr">
              <a:buNone/>
            </a:pPr>
            <a:r>
              <a:rPr lang="en-US" sz="2100" dirty="0" smtClean="0"/>
              <a:t>Triples number of </a:t>
            </a:r>
            <a:r>
              <a:rPr lang="en-US" sz="2100" dirty="0" err="1" smtClean="0"/>
              <a:t>interferometric</a:t>
            </a:r>
            <a:r>
              <a:rPr lang="en-US" sz="2100" dirty="0" smtClean="0"/>
              <a:t> polarization maps</a:t>
            </a:r>
          </a:p>
          <a:p>
            <a:pPr marL="274320" lvl="1" indent="0" algn="ctr">
              <a:buNone/>
            </a:pPr>
            <a:endParaRPr lang="en-US" sz="2100" i="1" dirty="0" smtClean="0"/>
          </a:p>
          <a:p>
            <a:pPr marL="0" indent="0" algn="ctr">
              <a:buNone/>
            </a:pPr>
            <a:r>
              <a:rPr lang="en-US" b="1" dirty="0" smtClean="0"/>
              <a:t>~300 observing hours</a:t>
            </a:r>
            <a:endParaRPr lang="en-US" dirty="0"/>
          </a:p>
          <a:p>
            <a:pPr marL="0" indent="0" algn="ctr">
              <a:buNone/>
            </a:pPr>
            <a:r>
              <a:rPr lang="en-US" sz="2100" dirty="0" smtClean="0"/>
              <a:t>CARMA C, D, &amp; E arrays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1 </a:t>
            </a:r>
            <a:r>
              <a:rPr lang="en-US" b="1" dirty="0"/>
              <a:t>– </a:t>
            </a:r>
            <a:r>
              <a:rPr lang="en-US" b="1" dirty="0" smtClean="0"/>
              <a:t>4</a:t>
            </a:r>
            <a:r>
              <a:rPr lang="en-US" b="1" i="1" dirty="0" smtClean="0"/>
              <a:t>" </a:t>
            </a:r>
            <a:r>
              <a:rPr lang="en-US" b="1" dirty="0" smtClean="0"/>
              <a:t>resolution</a:t>
            </a:r>
            <a:endParaRPr lang="en-US" i="1" dirty="0"/>
          </a:p>
          <a:p>
            <a:pPr marL="0" indent="0" algn="ctr">
              <a:buNone/>
            </a:pPr>
            <a:r>
              <a:rPr lang="en-US" sz="2100" dirty="0" smtClean="0"/>
              <a:t>10</a:t>
            </a:r>
            <a:r>
              <a:rPr lang="en-US" sz="1500" dirty="0" smtClean="0"/>
              <a:t>⨉</a:t>
            </a:r>
            <a:r>
              <a:rPr lang="en-US" dirty="0" smtClean="0"/>
              <a:t> </a:t>
            </a:r>
            <a:r>
              <a:rPr lang="en-US" sz="2100" dirty="0" smtClean="0"/>
              <a:t>higher resolution than CSO</a:t>
            </a:r>
            <a:r>
              <a:rPr lang="en-US" sz="2100" dirty="0"/>
              <a:t> </a:t>
            </a:r>
            <a:r>
              <a:rPr lang="en-US" sz="2100" dirty="0" smtClean="0"/>
              <a:t>&amp; JCMT</a:t>
            </a:r>
          </a:p>
          <a:p>
            <a:pPr marL="0" indent="0" algn="ctr">
              <a:buNone/>
            </a:pPr>
            <a:r>
              <a:rPr lang="en-US" sz="2100" dirty="0" smtClean="0"/>
              <a:t>Probes intermediate region between ~0.1 pc (single-dish) and ~100 AU (ALMA)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1 mm wavelength</a:t>
            </a:r>
            <a:endParaRPr lang="en-US" dirty="0"/>
          </a:p>
          <a:p>
            <a:pPr marL="0" indent="0" algn="ctr">
              <a:buNone/>
            </a:pPr>
            <a:r>
              <a:rPr lang="en-US" sz="2100" dirty="0" smtClean="0"/>
              <a:t>Ideal for dust polarization, as well as CO(2-1) for outflow mapping</a:t>
            </a:r>
          </a:p>
        </p:txBody>
      </p:sp>
    </p:spTree>
    <p:extLst>
      <p:ext uri="{BB962C8B-B14F-4D97-AF65-F5344CB8AC3E}">
        <p14:creationId xmlns:p14="http://schemas.microsoft.com/office/powerpoint/2010/main" val="899987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93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79351" y="984251"/>
            <a:ext cx="4956449" cy="50673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UC Berkeley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</a:rPr>
              <a:t>Chat Hull (PI), </a:t>
            </a:r>
            <a:r>
              <a:rPr lang="en-US" dirty="0" smtClean="0"/>
              <a:t>Dick </a:t>
            </a:r>
            <a:r>
              <a:rPr lang="en-US" dirty="0" err="1" smtClean="0"/>
              <a:t>Plambeck</a:t>
            </a:r>
            <a:r>
              <a:rPr lang="en-US" dirty="0" smtClean="0"/>
              <a:t>, Meredith Hughes, Mel Wright, Carl Heiles, Geoff Bower</a:t>
            </a:r>
          </a:p>
          <a:p>
            <a:pPr marL="274320" lvl="1" indent="0">
              <a:buFont typeface="Arial" pitchFamily="34" charset="0"/>
              <a:buNone/>
            </a:pPr>
            <a:endParaRPr lang="en-US" dirty="0" smtClean="0"/>
          </a:p>
          <a:p>
            <a:r>
              <a:rPr lang="en-US" b="1" dirty="0" smtClean="0"/>
              <a:t>University of Maryland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dirty="0" smtClean="0"/>
              <a:t>Marc Pound, Alberto </a:t>
            </a:r>
            <a:r>
              <a:rPr lang="en-US" dirty="0" err="1" smtClean="0"/>
              <a:t>Bolatto</a:t>
            </a:r>
            <a:r>
              <a:rPr lang="en-US" dirty="0" smtClean="0"/>
              <a:t>, Katherine Jameson, Lee Mundy</a:t>
            </a:r>
          </a:p>
          <a:p>
            <a:pPr marL="274320" lvl="1" indent="0">
              <a:buFont typeface="Arial" pitchFamily="34" charset="0"/>
              <a:buNone/>
            </a:pPr>
            <a:endParaRPr lang="en-US" dirty="0" smtClean="0"/>
          </a:p>
          <a:p>
            <a:r>
              <a:rPr lang="en-US" b="1" dirty="0" smtClean="0"/>
              <a:t>Caltech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dirty="0" err="1" smtClean="0"/>
              <a:t>Thushara</a:t>
            </a:r>
            <a:r>
              <a:rPr lang="en-US" dirty="0" smtClean="0"/>
              <a:t> </a:t>
            </a:r>
            <a:r>
              <a:rPr lang="en-US" dirty="0" err="1" smtClean="0"/>
              <a:t>Pillai</a:t>
            </a:r>
            <a:r>
              <a:rPr lang="en-US" dirty="0" smtClean="0"/>
              <a:t>, John Carpenter, James Lamb, </a:t>
            </a:r>
            <a:r>
              <a:rPr lang="en-US" dirty="0" err="1" smtClean="0"/>
              <a:t>Nikolaus</a:t>
            </a:r>
            <a:r>
              <a:rPr lang="en-US" dirty="0" smtClean="0"/>
              <a:t> </a:t>
            </a:r>
            <a:r>
              <a:rPr lang="en-US" dirty="0" err="1" smtClean="0"/>
              <a:t>Volgenau</a:t>
            </a:r>
            <a:endParaRPr lang="en-US" dirty="0" smtClean="0"/>
          </a:p>
          <a:p>
            <a:pPr marL="274320" lvl="1" indent="0">
              <a:buFont typeface="Arial" pitchFamily="34" charset="0"/>
              <a:buNone/>
            </a:pPr>
            <a:endParaRPr lang="en-US" dirty="0" smtClean="0"/>
          </a:p>
          <a:p>
            <a:r>
              <a:rPr lang="en-US" b="1" dirty="0" smtClean="0"/>
              <a:t>University of Illinois, Urbana-Champagne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dirty="0" smtClean="0"/>
              <a:t>Ian Stephens, Leslie Looney, </a:t>
            </a:r>
            <a:r>
              <a:rPr lang="en-US" dirty="0" err="1" smtClean="0"/>
              <a:t>Woojin</a:t>
            </a:r>
            <a:r>
              <a:rPr lang="en-US" dirty="0" smtClean="0"/>
              <a:t> Kwon, Dick </a:t>
            </a:r>
            <a:r>
              <a:rPr lang="en-US" dirty="0" err="1" smtClean="0"/>
              <a:t>Crutcher</a:t>
            </a:r>
            <a:r>
              <a:rPr lang="en-US" dirty="0" smtClean="0"/>
              <a:t>, Nick </a:t>
            </a:r>
            <a:r>
              <a:rPr lang="en-US" dirty="0" err="1" smtClean="0"/>
              <a:t>Hakobian</a:t>
            </a:r>
            <a:endParaRPr lang="en-US" dirty="0" smtClean="0"/>
          </a:p>
          <a:p>
            <a:pPr marL="274320" lvl="1" indent="0">
              <a:buFont typeface="Arial" pitchFamily="34" charset="0"/>
              <a:buNone/>
            </a:pPr>
            <a:endParaRPr lang="en-US" dirty="0" smtClean="0"/>
          </a:p>
          <a:p>
            <a:r>
              <a:rPr lang="en-US" b="1" dirty="0" smtClean="0"/>
              <a:t>Other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dirty="0" smtClean="0"/>
              <a:t>Jason Fiege (Manitoba), Erica Franzmann (Manitoba), Martin Houde (UWO, Caltech), Dan Marrone (Arizona), Brenda Matthews (NRC-CNRC), John Vaillancourt &amp; </a:t>
            </a:r>
            <a:r>
              <a:rPr lang="en-US" dirty="0" err="1" smtClean="0"/>
              <a:t>Göran</a:t>
            </a:r>
            <a:r>
              <a:rPr lang="en-US" dirty="0" smtClean="0"/>
              <a:t> </a:t>
            </a:r>
            <a:r>
              <a:rPr lang="en-US" dirty="0" err="1" smtClean="0"/>
              <a:t>Sandell</a:t>
            </a:r>
            <a:r>
              <a:rPr lang="en-US" dirty="0" smtClean="0"/>
              <a:t>(USRA-SOFIA), John Tobin (NRAO)</a:t>
            </a:r>
          </a:p>
          <a:p>
            <a:endParaRPr lang="en-US" dirty="0"/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43140"/>
            <a:ext cx="689288" cy="684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53" y="6154692"/>
            <a:ext cx="761432" cy="703563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165" y="6199583"/>
            <a:ext cx="848661" cy="628010"/>
          </a:xfrm>
          <a:prstGeom prst="rect">
            <a:avLst/>
          </a:prstGeom>
        </p:spPr>
      </p:pic>
      <p:pic>
        <p:nvPicPr>
          <p:cNvPr id="9" name="Picture 8" descr="Marylan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08" y="6122990"/>
            <a:ext cx="703563" cy="703563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152" y="6234047"/>
            <a:ext cx="993627" cy="604991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18" y="6143140"/>
            <a:ext cx="684656" cy="684656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520" y="6179432"/>
            <a:ext cx="778352" cy="666387"/>
          </a:xfrm>
          <a:prstGeom prst="rect">
            <a:avLst/>
          </a:prstGeom>
        </p:spPr>
      </p:pic>
      <p:pic>
        <p:nvPicPr>
          <p:cNvPr id="13" name="Picture 12" descr="Chicago.jpe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04" y="6161784"/>
            <a:ext cx="579178" cy="687064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845" y="6141804"/>
            <a:ext cx="703563" cy="703563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14" y="6143141"/>
            <a:ext cx="528615" cy="684656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466186" y="6179431"/>
            <a:ext cx="618100" cy="74139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663349" y="6173343"/>
            <a:ext cx="802836" cy="6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8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15534"/>
            <a:ext cx="8475133" cy="5046134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BFBFBF"/>
                </a:solidFill>
              </a:rPr>
              <a:t>B-fields in star formation</a:t>
            </a:r>
            <a:endParaRPr lang="en-US" b="1" dirty="0">
              <a:solidFill>
                <a:srgbClr val="BFBFBF"/>
              </a:solidFill>
            </a:endParaRP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Motivation &amp; overview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Large scales (~10 pc) </a:t>
            </a:r>
            <a:r>
              <a:rPr lang="en-US" dirty="0" smtClean="0">
                <a:solidFill>
                  <a:srgbClr val="BFBFBF"/>
                </a:solidFill>
                <a:sym typeface="Wingdings"/>
              </a:rPr>
              <a:t> small scales (~1000 AU)</a:t>
            </a:r>
            <a:endParaRPr lang="en-US" dirty="0" smtClean="0">
              <a:solidFill>
                <a:srgbClr val="BFBFBF"/>
              </a:solidFill>
            </a:endParaRPr>
          </a:p>
          <a:p>
            <a:pPr lvl="2"/>
            <a:endParaRPr lang="en-US" b="1" dirty="0">
              <a:solidFill>
                <a:srgbClr val="BFBFBF"/>
              </a:solidFill>
            </a:endParaRPr>
          </a:p>
          <a:p>
            <a:r>
              <a:rPr lang="en-US" b="1" dirty="0" smtClean="0">
                <a:solidFill>
                  <a:srgbClr val="BFBFBF"/>
                </a:solidFill>
              </a:rPr>
              <a:t>TADPOL survey</a:t>
            </a:r>
            <a:endParaRPr lang="en-US" dirty="0" smtClean="0">
              <a:solidFill>
                <a:srgbClr val="BFBFBF"/>
              </a:solidFill>
            </a:endParaRP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CARMA polarization system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Survey outline</a:t>
            </a:r>
          </a:p>
          <a:p>
            <a:pPr lvl="1"/>
            <a:endParaRPr lang="en-US" dirty="0"/>
          </a:p>
          <a:p>
            <a:r>
              <a:rPr lang="en-US" b="1" dirty="0" smtClean="0"/>
              <a:t>Results</a:t>
            </a:r>
          </a:p>
          <a:p>
            <a:pPr lvl="1"/>
            <a:r>
              <a:rPr lang="en-US" dirty="0" smtClean="0"/>
              <a:t>Sample polarization maps</a:t>
            </a:r>
          </a:p>
          <a:p>
            <a:pPr lvl="1"/>
            <a:r>
              <a:rPr lang="en-US" dirty="0" smtClean="0"/>
              <a:t>B-field vs. outflow (</a:t>
            </a:r>
            <a:r>
              <a:rPr lang="en-US" dirty="0" err="1" smtClean="0"/>
              <a:t>mis</a:t>
            </a:r>
            <a:r>
              <a:rPr lang="en-US" dirty="0" smtClean="0"/>
              <a:t>)alignment</a:t>
            </a:r>
          </a:p>
          <a:p>
            <a:pPr lvl="1"/>
            <a:r>
              <a:rPr lang="en-US" dirty="0" smtClean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757545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15534"/>
            <a:ext cx="8475133" cy="5046134"/>
          </a:xfrm>
        </p:spPr>
        <p:txBody>
          <a:bodyPr>
            <a:normAutofit/>
          </a:bodyPr>
          <a:lstStyle/>
          <a:p>
            <a:r>
              <a:rPr lang="en-US" b="1" dirty="0" smtClean="0"/>
              <a:t>B-fields in star formation</a:t>
            </a:r>
            <a:endParaRPr lang="en-US" b="1" dirty="0"/>
          </a:p>
          <a:p>
            <a:pPr lvl="1"/>
            <a:r>
              <a:rPr lang="en-US" dirty="0" smtClean="0"/>
              <a:t>Motivation &amp; overview</a:t>
            </a:r>
          </a:p>
          <a:p>
            <a:pPr lvl="1"/>
            <a:r>
              <a:rPr lang="en-US" dirty="0" smtClean="0"/>
              <a:t>Large scales (~10 pc) </a:t>
            </a:r>
            <a:r>
              <a:rPr lang="en-US" dirty="0" smtClean="0">
                <a:sym typeface="Wingdings"/>
              </a:rPr>
              <a:t> small scales (~1000 AU)</a:t>
            </a:r>
            <a:endParaRPr lang="en-US" dirty="0" smtClean="0"/>
          </a:p>
          <a:p>
            <a:pPr lvl="2"/>
            <a:endParaRPr lang="en-US" b="1" dirty="0"/>
          </a:p>
          <a:p>
            <a:r>
              <a:rPr lang="en-US" b="1" dirty="0" smtClean="0"/>
              <a:t>TADPOL survey</a:t>
            </a:r>
            <a:endParaRPr lang="en-US" dirty="0" smtClean="0"/>
          </a:p>
          <a:p>
            <a:pPr lvl="1"/>
            <a:r>
              <a:rPr lang="en-US" dirty="0" smtClean="0"/>
              <a:t>CARMA polarization system</a:t>
            </a:r>
          </a:p>
          <a:p>
            <a:pPr lvl="1"/>
            <a:r>
              <a:rPr lang="en-US" dirty="0" smtClean="0"/>
              <a:t>Survey outline</a:t>
            </a:r>
          </a:p>
          <a:p>
            <a:pPr lvl="1"/>
            <a:endParaRPr lang="en-US" dirty="0"/>
          </a:p>
          <a:p>
            <a:r>
              <a:rPr lang="en-US" b="1" dirty="0" smtClean="0"/>
              <a:t>Results</a:t>
            </a:r>
          </a:p>
          <a:p>
            <a:pPr lvl="1"/>
            <a:r>
              <a:rPr lang="en-US" dirty="0" smtClean="0"/>
              <a:t>Sample polarization maps</a:t>
            </a:r>
          </a:p>
          <a:p>
            <a:pPr lvl="1"/>
            <a:r>
              <a:rPr lang="en-US" dirty="0" smtClean="0"/>
              <a:t>B-field vs. outflow (</a:t>
            </a:r>
            <a:r>
              <a:rPr lang="en-US" dirty="0" err="1" smtClean="0"/>
              <a:t>mis</a:t>
            </a:r>
            <a:r>
              <a:rPr lang="en-US" dirty="0" smtClean="0"/>
              <a:t>)alignment</a:t>
            </a:r>
          </a:p>
          <a:p>
            <a:pPr lvl="1"/>
            <a:r>
              <a:rPr lang="en-US" dirty="0" smtClean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74029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05533" y="-554898"/>
            <a:ext cx="6213480" cy="87928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35571" y="644065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L1157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282033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469933" y="1270008"/>
            <a:ext cx="7134560" cy="5195933"/>
            <a:chOff x="3449093" y="1263895"/>
            <a:chExt cx="7277600" cy="53398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497232" y="374323"/>
              <a:ext cx="5181322" cy="7277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702298" y="1263895"/>
              <a:ext cx="282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2A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973632" y="1270008"/>
            <a:ext cx="7143233" cy="5195934"/>
            <a:chOff x="-973632" y="1375838"/>
            <a:chExt cx="7143233" cy="51959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4099" y="476269"/>
              <a:ext cx="5047772" cy="714323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32416" y="1375838"/>
              <a:ext cx="2741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4A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TADPOL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5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656114" y="529173"/>
            <a:ext cx="8613769" cy="6328827"/>
            <a:chOff x="-1628770" y="869847"/>
            <a:chExt cx="8613769" cy="63288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365348" y="-151674"/>
              <a:ext cx="6086926" cy="861376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91171" y="869847"/>
              <a:ext cx="2857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4B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1048935" y="1035165"/>
            <a:ext cx="7063292" cy="5423692"/>
            <a:chOff x="3598712" y="1248842"/>
            <a:chExt cx="6848286" cy="51779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640281" y="620094"/>
              <a:ext cx="4765148" cy="684828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985066" y="1248842"/>
              <a:ext cx="200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>
                  <a:solidFill>
                    <a:srgbClr val="000000"/>
                  </a:solidFill>
                  <a:cs typeface="Garamond"/>
                </a:rPr>
                <a:t>Ser-emb</a:t>
              </a:r>
              <a:r>
                <a:rPr lang="en-US" sz="2400" b="1" dirty="0">
                  <a:solidFill>
                    <a:srgbClr val="000000"/>
                  </a:solidFill>
                  <a:cs typeface="Garamond"/>
                </a:rPr>
                <a:t> </a:t>
              </a:r>
              <a:r>
                <a:rPr lang="en-US" sz="2400" b="1" dirty="0" smtClean="0">
                  <a:solidFill>
                    <a:srgbClr val="000000"/>
                  </a:solidFill>
                  <a:cs typeface="Garamond"/>
                </a:rPr>
                <a:t>8</a:t>
              </a:r>
              <a:endParaRPr lang="en-US" sz="2400" b="1" dirty="0">
                <a:solidFill>
                  <a:srgbClr val="000000"/>
                </a:solidFill>
                <a:cs typeface="Garamond"/>
              </a:endParaRPr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TADPOL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69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079" y="390515"/>
            <a:ext cx="7029253" cy="6006792"/>
            <a:chOff x="-52915" y="308876"/>
            <a:chExt cx="7029253" cy="60067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2" b="3764"/>
            <a:stretch/>
          </p:blipFill>
          <p:spPr>
            <a:xfrm>
              <a:off x="337154" y="1319934"/>
              <a:ext cx="6058257" cy="465964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153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Cumulative Distribution Function (CDF)</a:t>
              </a:r>
              <a:endParaRPr lang="en-US" sz="22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20522" y="5884781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Angle between outflow &amp; B-field (</a:t>
              </a:r>
              <a:r>
                <a:rPr lang="en-US" sz="2200" b="1" dirty="0" err="1" smtClean="0"/>
                <a:t>deg</a:t>
              </a:r>
              <a:r>
                <a:rPr lang="en-US" sz="2200" b="1" dirty="0" smtClean="0"/>
                <a:t>)</a:t>
              </a:r>
              <a:endParaRPr lang="en-US" sz="22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55570" y="5390763"/>
            <a:ext cx="230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Hull+ 2012, in prep.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18883" y="700668"/>
            <a:ext cx="3798820" cy="1477328"/>
            <a:chOff x="5318883" y="700668"/>
            <a:chExt cx="3798820" cy="1477328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700668"/>
              <a:ext cx="2384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Simulation:</a:t>
              </a:r>
              <a:r>
                <a:rPr lang="en-US" dirty="0" smtClean="0"/>
                <a:t> outflows &amp; B-fields aligned within a 20º cone (takes into account projection effects)</a:t>
              </a:r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18883" y="929822"/>
              <a:ext cx="1377762" cy="675820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291670" y="2247668"/>
            <a:ext cx="3826033" cy="923330"/>
            <a:chOff x="5291670" y="2247668"/>
            <a:chExt cx="382603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291670" y="2394858"/>
              <a:ext cx="1414044" cy="185663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247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Simulation:</a:t>
              </a:r>
              <a:r>
                <a:rPr lang="en-US" dirty="0" smtClean="0"/>
                <a:t> outflows &amp; B-fields are randomly oriented</a:t>
              </a:r>
              <a:endParaRPr 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660444" y="3853513"/>
            <a:ext cx="23847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KS-test results: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20º cone </a:t>
            </a:r>
            <a:r>
              <a:rPr lang="en-US" b="1" dirty="0" smtClean="0"/>
              <a:t>ruled out </a:t>
            </a:r>
            <a:r>
              <a:rPr lang="en-US" dirty="0" smtClean="0"/>
              <a:t>(p-value ~ 10</a:t>
            </a:r>
            <a:r>
              <a:rPr lang="en-US" baseline="30000" dirty="0" smtClean="0"/>
              <a:t>-9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Random orientations cannot be ruled out (p-value ~ 0.5)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81334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7366" y="3132667"/>
            <a:ext cx="3871383" cy="9906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Copperplate Gothic Bold"/>
                <a:cs typeface="Copperplate Gothic Bold"/>
              </a:rPr>
              <a:t>Discussion</a:t>
            </a:r>
            <a:endParaRPr lang="en-US" b="1" dirty="0">
              <a:solidFill>
                <a:schemeClr val="tx1"/>
              </a:solidFill>
              <a:latin typeface="Copperplate Gothic Bold"/>
              <a:cs typeface="Copperplate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2508081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avid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28" y="1092204"/>
            <a:ext cx="4849385" cy="49276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"/>
            <a:ext cx="8229600" cy="990600"/>
          </a:xfrm>
        </p:spPr>
        <p:txBody>
          <a:bodyPr/>
          <a:lstStyle/>
          <a:p>
            <a:r>
              <a:rPr lang="en-US" dirty="0" smtClean="0"/>
              <a:t>Scales, scales, scales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03950" y="5372105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Davidson+ 2011</a:t>
            </a:r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67261" y="1549404"/>
            <a:ext cx="2002367" cy="4089400"/>
            <a:chOff x="167261" y="1549404"/>
            <a:chExt cx="2002367" cy="4089400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2057399" y="1549404"/>
              <a:ext cx="12700" cy="4089400"/>
            </a:xfrm>
            <a:prstGeom prst="line">
              <a:avLst/>
            </a:prstGeom>
            <a:ln w="57150" cmpd="sng">
              <a:solidFill>
                <a:srgbClr val="FF6600"/>
              </a:solidFill>
              <a:headEnd type="oval" w="sm" len="sm"/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67261" y="1600204"/>
              <a:ext cx="200236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10,000 AU</a:t>
              </a:r>
            </a:p>
            <a:p>
              <a:pPr algn="ctr"/>
              <a:r>
                <a:rPr lang="en-US" sz="2200" dirty="0" smtClean="0"/>
                <a:t>(~0.1 pc)</a:t>
              </a:r>
              <a:endParaRPr lang="en-US" sz="22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19598" y="1646644"/>
            <a:ext cx="4364569" cy="1718860"/>
            <a:chOff x="4419598" y="1646644"/>
            <a:chExt cx="4364569" cy="1718860"/>
          </a:xfrm>
        </p:grpSpPr>
        <p:cxnSp>
          <p:nvCxnSpPr>
            <p:cNvPr id="14" name="Straight Connector 13"/>
            <p:cNvCxnSpPr/>
            <p:nvPr/>
          </p:nvCxnSpPr>
          <p:spPr>
            <a:xfrm flipH="1">
              <a:off x="4419598" y="3365504"/>
              <a:ext cx="279402" cy="0"/>
            </a:xfrm>
            <a:prstGeom prst="line">
              <a:avLst/>
            </a:prstGeom>
            <a:ln w="57150" cmpd="sng">
              <a:solidFill>
                <a:srgbClr val="FF6600"/>
              </a:solidFill>
              <a:headEnd type="oval" w="sm" len="sm"/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445251" y="1646644"/>
              <a:ext cx="23389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100 AU</a:t>
              </a:r>
              <a:endParaRPr lang="en-US" sz="2400" b="1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4603753" y="2032000"/>
              <a:ext cx="2415260" cy="1269999"/>
            </a:xfrm>
            <a:prstGeom prst="line">
              <a:avLst/>
            </a:prstGeom>
            <a:ln w="19050" cmpd="sng">
              <a:solidFill>
                <a:schemeClr val="tx1"/>
              </a:solidFill>
              <a:headEnd type="none" w="sm" len="sm"/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063999" y="3134671"/>
            <a:ext cx="4836584" cy="1005533"/>
            <a:chOff x="4063999" y="3134671"/>
            <a:chExt cx="4836584" cy="1005533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4063999" y="3517904"/>
              <a:ext cx="1282701" cy="622300"/>
            </a:xfrm>
            <a:prstGeom prst="line">
              <a:avLst/>
            </a:prstGeom>
            <a:ln w="57150" cmpd="sng">
              <a:solidFill>
                <a:srgbClr val="FF6600"/>
              </a:solidFill>
              <a:headEnd type="oval" w="sm" len="sm"/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790222" y="3134671"/>
              <a:ext cx="21103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1,000 AU</a:t>
              </a:r>
            </a:p>
            <a:p>
              <a:pPr algn="ctr"/>
              <a:r>
                <a:rPr lang="en-US" sz="2400" dirty="0" smtClean="0"/>
                <a:t>(~0.01 pc)</a:t>
              </a:r>
              <a:endParaRPr lang="en-US" sz="2400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 flipV="1">
              <a:off x="5270500" y="3651251"/>
              <a:ext cx="1900914" cy="1"/>
            </a:xfrm>
            <a:prstGeom prst="line">
              <a:avLst/>
            </a:prstGeom>
            <a:ln w="19050" cmpd="sng">
              <a:solidFill>
                <a:schemeClr val="tx1"/>
              </a:solidFill>
              <a:headEnd type="none" w="sm" len="sm"/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876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" y="239079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Misalignment from </a:t>
            </a:r>
            <a:r>
              <a:rPr lang="en-US" b="1" dirty="0" smtClean="0"/>
              <a:t>largest</a:t>
            </a:r>
            <a:r>
              <a:rPr lang="en-US" dirty="0" smtClean="0"/>
              <a:t> to </a:t>
            </a:r>
            <a:r>
              <a:rPr lang="en-US" b="1" dirty="0" smtClean="0"/>
              <a:t>smallest</a:t>
            </a:r>
            <a:r>
              <a:rPr lang="en-US" dirty="0" smtClean="0"/>
              <a:t> scales</a:t>
            </a:r>
            <a:endParaRPr lang="en-US" dirty="0"/>
          </a:p>
        </p:txBody>
      </p:sp>
      <p:pic>
        <p:nvPicPr>
          <p:cNvPr id="6" name="Picture 5" descr="targon_cd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 b="6532"/>
          <a:stretch/>
        </p:blipFill>
        <p:spPr>
          <a:xfrm>
            <a:off x="1220522" y="1229679"/>
            <a:ext cx="6652639" cy="5003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872830" y="3140680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CDF</a:t>
            </a:r>
            <a:endParaRPr lang="en-US" sz="2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25082" y="6191700"/>
            <a:ext cx="6486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Angle between optical jet &amp; ambient B-field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35819" y="1782683"/>
            <a:ext cx="206943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170049" y="5381007"/>
            <a:ext cx="155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Targon</a:t>
            </a:r>
            <a:r>
              <a:rPr lang="en-US" dirty="0" smtClean="0"/>
              <a:t>+ 2011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025649" y="1598527"/>
            <a:ext cx="2281767" cy="2606165"/>
            <a:chOff x="2025649" y="1598527"/>
            <a:chExt cx="2281767" cy="2606165"/>
          </a:xfrm>
        </p:grpSpPr>
        <p:pic>
          <p:nvPicPr>
            <p:cNvPr id="11" name="Picture 10" descr="targon_FOV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649" y="1598527"/>
              <a:ext cx="2281767" cy="22658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134603" y="3773805"/>
              <a:ext cx="8629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~1 pc</a:t>
              </a:r>
              <a:endParaRPr lang="en-US" sz="2200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402667" y="2777506"/>
            <a:ext cx="3281862" cy="2603501"/>
            <a:chOff x="4402667" y="2777506"/>
            <a:chExt cx="3281862" cy="2603501"/>
          </a:xfrm>
        </p:grpSpPr>
        <p:pic>
          <p:nvPicPr>
            <p:cNvPr id="12" name="Picture 11" descr="lores1.jpg"/>
            <p:cNvPicPr>
              <a:picLocks noChangeAspect="1"/>
            </p:cNvPicPr>
            <p:nvPr/>
          </p:nvPicPr>
          <p:blipFill rotWithShape="1">
            <a:blip r:embed="rId4"/>
            <a:srcRect l="29754" t="29502" r="28816" b="28989"/>
            <a:stretch/>
          </p:blipFill>
          <p:spPr>
            <a:xfrm>
              <a:off x="5465903" y="3359589"/>
              <a:ext cx="2017549" cy="2021418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4402667" y="2777506"/>
              <a:ext cx="941916" cy="108683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371126" y="2928702"/>
              <a:ext cx="13134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~100 AU</a:t>
              </a:r>
              <a:endParaRPr lang="en-US" sz="2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12617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" b="3384"/>
          <a:stretch/>
        </p:blipFill>
        <p:spPr>
          <a:xfrm>
            <a:off x="1524000" y="1229679"/>
            <a:ext cx="6234983" cy="4834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" y="239079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Misalignment from </a:t>
            </a:r>
            <a:r>
              <a:rPr lang="en-US" b="1" dirty="0" smtClean="0"/>
              <a:t>smaller</a:t>
            </a:r>
            <a:r>
              <a:rPr lang="en-US" dirty="0" smtClean="0"/>
              <a:t> to </a:t>
            </a:r>
            <a:r>
              <a:rPr lang="en-US" b="1" dirty="0" smtClean="0"/>
              <a:t>smallest</a:t>
            </a:r>
            <a:r>
              <a:rPr lang="en-US" dirty="0" smtClean="0"/>
              <a:t> scales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872830" y="3140680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CDF</a:t>
            </a:r>
            <a:endParaRPr lang="en-US" sz="2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487083" y="6107033"/>
            <a:ext cx="50708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Angle between outflow &amp; B-field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4477121" y="3084422"/>
            <a:ext cx="3281862" cy="2603501"/>
            <a:chOff x="4402667" y="2777506"/>
            <a:chExt cx="3281862" cy="2603501"/>
          </a:xfrm>
        </p:grpSpPr>
        <p:pic>
          <p:nvPicPr>
            <p:cNvPr id="12" name="Picture 11" descr="lores1.jpg"/>
            <p:cNvPicPr>
              <a:picLocks noChangeAspect="1"/>
            </p:cNvPicPr>
            <p:nvPr/>
          </p:nvPicPr>
          <p:blipFill rotWithShape="1">
            <a:blip r:embed="rId4"/>
            <a:srcRect l="29754" t="29502" r="28816" b="28989"/>
            <a:stretch/>
          </p:blipFill>
          <p:spPr>
            <a:xfrm>
              <a:off x="5465903" y="3359589"/>
              <a:ext cx="2017549" cy="2021418"/>
            </a:xfrm>
            <a:prstGeom prst="rect">
              <a:avLst/>
            </a:prstGeom>
          </p:spPr>
        </p:pic>
        <p:cxnSp>
          <p:nvCxnSpPr>
            <p:cNvPr id="13" name="Straight Arrow Connector 12"/>
            <p:cNvCxnSpPr/>
            <p:nvPr/>
          </p:nvCxnSpPr>
          <p:spPr>
            <a:xfrm>
              <a:off x="4402667" y="2777506"/>
              <a:ext cx="941916" cy="108683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371126" y="2928702"/>
              <a:ext cx="131340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~100 AU</a:t>
              </a:r>
              <a:endParaRPr lang="en-US" sz="2200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990040" y="1368945"/>
            <a:ext cx="2402417" cy="2683540"/>
            <a:chOff x="1990040" y="1368945"/>
            <a:chExt cx="2402417" cy="268354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78" t="19432" r="21735" b="31848"/>
            <a:stretch/>
          </p:blipFill>
          <p:spPr>
            <a:xfrm>
              <a:off x="1990040" y="1368945"/>
              <a:ext cx="2381251" cy="22658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2639816" y="3621598"/>
              <a:ext cx="175264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~1000 AU</a:t>
              </a:r>
              <a:endParaRPr lang="en-US" sz="2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55878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2100" y="347136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Achieving (</a:t>
            </a:r>
            <a:r>
              <a:rPr lang="en-US" dirty="0" err="1"/>
              <a:t>mis</a:t>
            </a:r>
            <a:r>
              <a:rPr lang="en-US" dirty="0"/>
              <a:t>)</a:t>
            </a:r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N</a:t>
            </a:r>
            <a:r>
              <a:rPr lang="en-US" sz="2000" b="1" dirty="0" smtClean="0"/>
              <a:t>otes on rotation/B-field misalignment: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Weak B-field and strong rotation could cause misalignment</a:t>
            </a:r>
          </a:p>
          <a:p>
            <a:pPr marL="274320" lvl="1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Machida+06)</a:t>
            </a:r>
          </a:p>
          <a:p>
            <a:pPr marL="274320" lvl="1" indent="0">
              <a:buNone/>
            </a:pPr>
            <a:endParaRPr lang="en-US" dirty="0"/>
          </a:p>
          <a:p>
            <a:pPr lvl="1"/>
            <a:r>
              <a:rPr lang="en-US" dirty="0" smtClean="0"/>
              <a:t>Turbulence may cause initial misalignment at </a:t>
            </a:r>
          </a:p>
          <a:p>
            <a:pPr marL="274320" lvl="1" indent="0">
              <a:buNone/>
            </a:pPr>
            <a:r>
              <a:rPr lang="en-US" dirty="0" smtClean="0"/>
              <a:t>scales of ~0.1 pc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(McKee)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Misalignment may be </a:t>
            </a:r>
            <a:r>
              <a:rPr lang="en-US" i="1" dirty="0" smtClean="0"/>
              <a:t>necessary</a:t>
            </a:r>
            <a:r>
              <a:rPr lang="en-US" dirty="0" smtClean="0"/>
              <a:t> for disk formation </a:t>
            </a:r>
          </a:p>
          <a:p>
            <a:pPr marL="274320" lvl="1" indent="0">
              <a:buNone/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A6A6A6"/>
                </a:solidFill>
              </a:rPr>
              <a:t>(</a:t>
            </a:r>
            <a:r>
              <a:rPr lang="en-US" dirty="0" err="1" smtClean="0">
                <a:solidFill>
                  <a:srgbClr val="A6A6A6"/>
                </a:solidFill>
              </a:rPr>
              <a:t>Joos</a:t>
            </a:r>
            <a:r>
              <a:rPr lang="en-US" dirty="0" smtClean="0">
                <a:solidFill>
                  <a:srgbClr val="A6A6A6"/>
                </a:solidFill>
              </a:rPr>
              <a:t>+ ‘12</a:t>
            </a:r>
            <a:r>
              <a:rPr lang="en-US" dirty="0">
                <a:solidFill>
                  <a:srgbClr val="A6A6A6"/>
                </a:solidFill>
              </a:rPr>
              <a:t>, Li+ </a:t>
            </a:r>
            <a:r>
              <a:rPr lang="fr-FR" dirty="0">
                <a:solidFill>
                  <a:srgbClr val="A6A6A6"/>
                </a:solidFill>
              </a:rPr>
              <a:t>’</a:t>
            </a:r>
            <a:r>
              <a:rPr lang="en-US" dirty="0" smtClean="0">
                <a:solidFill>
                  <a:srgbClr val="A6A6A6"/>
                </a:solidFill>
              </a:rPr>
              <a:t>11, </a:t>
            </a:r>
            <a:r>
              <a:rPr lang="en-US" dirty="0" err="1" smtClean="0">
                <a:solidFill>
                  <a:srgbClr val="A6A6A6"/>
                </a:solidFill>
              </a:rPr>
              <a:t>Hennebelle</a:t>
            </a:r>
            <a:r>
              <a:rPr lang="en-US" dirty="0" smtClean="0">
                <a:solidFill>
                  <a:srgbClr val="A6A6A6"/>
                </a:solidFill>
              </a:rPr>
              <a:t> &amp; Ciardi </a:t>
            </a:r>
            <a:r>
              <a:rPr lang="fr-FR" dirty="0" smtClean="0">
                <a:solidFill>
                  <a:srgbClr val="A6A6A6"/>
                </a:solidFill>
              </a:rPr>
              <a:t>’</a:t>
            </a:r>
            <a:r>
              <a:rPr lang="en-US" dirty="0" smtClean="0">
                <a:solidFill>
                  <a:srgbClr val="A6A6A6"/>
                </a:solidFill>
              </a:rPr>
              <a:t>09) </a:t>
            </a:r>
          </a:p>
          <a:p>
            <a:pPr lvl="1"/>
            <a:endParaRPr lang="en-US" dirty="0" smtClean="0"/>
          </a:p>
          <a:p>
            <a:endParaRPr lang="en-US" sz="2000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5551702" y="2340429"/>
            <a:ext cx="3938202" cy="4136571"/>
            <a:chOff x="6337793" y="3011722"/>
            <a:chExt cx="3257845" cy="36553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815636" y="3887054"/>
              <a:ext cx="2302159" cy="3257845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7696189" y="3011722"/>
              <a:ext cx="105228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0" dirty="0" smtClean="0"/>
                <a:t>?</a:t>
              </a:r>
              <a:endParaRPr lang="en-US" sz="1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3113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844"/>
            <a:ext cx="8229600" cy="990600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489" y="1088569"/>
            <a:ext cx="8686801" cy="5687791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CARMA polarization</a:t>
            </a:r>
          </a:p>
          <a:p>
            <a:pPr lvl="1"/>
            <a:r>
              <a:rPr lang="en-US" dirty="0" smtClean="0"/>
              <a:t>TADPOL survey nearly complete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Full-Stokes system at CARMA is open for proposals (deadline: 12/5!)</a:t>
            </a:r>
          </a:p>
          <a:p>
            <a:endParaRPr lang="en-US" dirty="0"/>
          </a:p>
          <a:p>
            <a:r>
              <a:rPr lang="en-US" b="1" dirty="0" smtClean="0"/>
              <a:t>Results</a:t>
            </a:r>
          </a:p>
          <a:p>
            <a:pPr lvl="1"/>
            <a:r>
              <a:rPr lang="en-US" dirty="0" smtClean="0"/>
              <a:t>Literature: B-fields are consistent from ~100 pc </a:t>
            </a:r>
            <a:r>
              <a:rPr lang="en-US" dirty="0" smtClean="0">
                <a:sym typeface="Wingdings"/>
              </a:rPr>
              <a:t> ~0.1 pc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TADPOL: B-fields are randomly aligned with outflows (and thus with core rotation axes) at the ~1000 AU scale</a:t>
            </a:r>
          </a:p>
          <a:p>
            <a:endParaRPr lang="en-US" b="1" dirty="0" smtClean="0"/>
          </a:p>
          <a:p>
            <a:r>
              <a:rPr lang="en-US" b="1" dirty="0" smtClean="0"/>
              <a:t>Future </a:t>
            </a:r>
          </a:p>
          <a:p>
            <a:pPr lvl="1"/>
            <a:r>
              <a:rPr lang="en-US" dirty="0"/>
              <a:t>What happens to B-field direction from ~0.1 pc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smtClean="0"/>
              <a:t>~1000 </a:t>
            </a:r>
            <a:r>
              <a:rPr lang="en-US" dirty="0"/>
              <a:t>AU</a:t>
            </a:r>
            <a:r>
              <a:rPr lang="en-US" dirty="0" smtClean="0"/>
              <a:t>?    [Compare with SCUBA]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What does B-field look like at ~100 AU?    [Look with ALMA]</a:t>
            </a:r>
          </a:p>
          <a:p>
            <a:pPr marL="274320" lvl="1" indent="0">
              <a:buNone/>
            </a:pPr>
            <a:endParaRPr lang="en-US" dirty="0"/>
          </a:p>
          <a:p>
            <a:pPr lvl="1"/>
            <a:r>
              <a:rPr lang="en-US" dirty="0" smtClean="0"/>
              <a:t>What is the intrinsic B-field structure inside the cores?    [Modeling]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67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15534"/>
            <a:ext cx="8475133" cy="5046134"/>
          </a:xfrm>
        </p:spPr>
        <p:txBody>
          <a:bodyPr>
            <a:normAutofit/>
          </a:bodyPr>
          <a:lstStyle/>
          <a:p>
            <a:r>
              <a:rPr lang="en-US" b="1" dirty="0" smtClean="0"/>
              <a:t>B-fields in star formation</a:t>
            </a:r>
            <a:endParaRPr lang="en-US" b="1" dirty="0"/>
          </a:p>
          <a:p>
            <a:pPr lvl="1"/>
            <a:r>
              <a:rPr lang="en-US" dirty="0" smtClean="0"/>
              <a:t>Motivation &amp; overview</a:t>
            </a:r>
          </a:p>
          <a:p>
            <a:pPr lvl="1"/>
            <a:r>
              <a:rPr lang="en-US" dirty="0" smtClean="0"/>
              <a:t>Large scales (~10 pc) </a:t>
            </a:r>
            <a:r>
              <a:rPr lang="en-US" dirty="0" smtClean="0">
                <a:sym typeface="Wingdings"/>
              </a:rPr>
              <a:t> small scales (~1000 AU)</a:t>
            </a:r>
            <a:endParaRPr lang="en-US" dirty="0" smtClean="0"/>
          </a:p>
          <a:p>
            <a:pPr lvl="2"/>
            <a:endParaRPr lang="en-US" b="1" dirty="0"/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TADPOL survey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CARMA polarization system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Survey outline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Results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Sample polarization maps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B-field vs. outflow (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mis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)alignment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726000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33700"/>
            <a:ext cx="8229600" cy="990600"/>
          </a:xfrm>
        </p:spPr>
        <p:txBody>
          <a:bodyPr/>
          <a:lstStyle/>
          <a:p>
            <a:pPr algn="ctr"/>
            <a:r>
              <a:rPr lang="en-US" dirty="0" smtClean="0"/>
              <a:t>Fin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265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100" y="2946400"/>
            <a:ext cx="40005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EXTRA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175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Stokes parameters, for circular polarization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647950"/>
            <a:ext cx="2717800" cy="24511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0" y="2647950"/>
            <a:ext cx="29972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55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Polarization % and position angle uncertainties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5100" y="1752600"/>
            <a:ext cx="38481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NOTE:</a:t>
            </a:r>
          </a:p>
          <a:p>
            <a:endParaRPr lang="en-US" sz="2200" dirty="0" smtClean="0"/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The position angle is measured counterclockwise from North</a:t>
            </a:r>
          </a:p>
          <a:p>
            <a:pPr marL="342900" indent="-342900">
              <a:buFont typeface="Arial"/>
              <a:buChar char="•"/>
            </a:pPr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A 3-sigma Q,U detection gives you an uncertainty of ~10º</a:t>
            </a:r>
          </a:p>
          <a:p>
            <a:pPr marL="342900" indent="-342900">
              <a:buFont typeface="Arial"/>
              <a:buChar char="•"/>
            </a:pPr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b="1" i="1" dirty="0" err="1"/>
              <a:t>p</a:t>
            </a:r>
            <a:r>
              <a:rPr lang="en-US" sz="2200" baseline="-25000" dirty="0" err="1"/>
              <a:t>db</a:t>
            </a:r>
            <a:r>
              <a:rPr lang="en-US" sz="2200" b="1" baseline="-25000" dirty="0"/>
              <a:t> </a:t>
            </a:r>
            <a:r>
              <a:rPr lang="en-US" sz="2200" dirty="0"/>
              <a:t>is the </a:t>
            </a:r>
            <a:r>
              <a:rPr lang="en-US" sz="2200" dirty="0" err="1"/>
              <a:t>debiased</a:t>
            </a:r>
            <a:r>
              <a:rPr lang="en-US" sz="2200" dirty="0"/>
              <a:t> polarization (see </a:t>
            </a:r>
            <a:r>
              <a:rPr lang="en-US" sz="2200" dirty="0" err="1"/>
              <a:t>Vaillancourt</a:t>
            </a:r>
            <a:r>
              <a:rPr lang="en-US" sz="2200" dirty="0"/>
              <a:t> 2006</a:t>
            </a:r>
            <a:r>
              <a:rPr lang="en-US" sz="2200" dirty="0" smtClean="0"/>
              <a:t>)</a:t>
            </a:r>
            <a:endParaRPr lang="en-US" sz="2200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208" y="1574800"/>
            <a:ext cx="435799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56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Content Placeholder 3" descr="hs-1995-44-b-full_jpg.jpg"/>
          <p:cNvPicPr>
            <a:picLocks noGrp="1" noChangeAspect="1"/>
          </p:cNvPicPr>
          <p:nvPr>
            <p:ph idx="1"/>
          </p:nvPr>
        </p:nvPicPr>
        <p:blipFill>
          <a:blip r:embed="rId3"/>
          <a:srcRect t="8270" b="14932"/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2" name="Picture 1" descr="eagle_nebula_IR.jpg"/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" r="1410" b="-1"/>
          <a:stretch/>
        </p:blipFill>
        <p:spPr>
          <a:xfrm rot="19107084">
            <a:off x="336322" y="1518271"/>
            <a:ext cx="6945898" cy="5191054"/>
          </a:xfrm>
          <a:prstGeom prst="rect">
            <a:avLst/>
          </a:prstGeom>
        </p:spPr>
      </p:pic>
      <p:pic>
        <p:nvPicPr>
          <p:cNvPr id="4" name="Picture 3" descr="eagle_nebula_FIR.jpg"/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9" r="32210" b="37500"/>
          <a:stretch/>
        </p:blipFill>
        <p:spPr>
          <a:xfrm>
            <a:off x="-273050" y="-1082859"/>
            <a:ext cx="11722100" cy="10350558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317500" y="-50800"/>
            <a:ext cx="8534400" cy="1460500"/>
          </a:xfrm>
        </p:spPr>
        <p:txBody>
          <a:bodyPr>
            <a:noAutofit/>
          </a:bodyPr>
          <a:lstStyle/>
          <a:p>
            <a:r>
              <a:rPr lang="en-US" sz="4600" dirty="0" smtClean="0">
                <a:solidFill>
                  <a:srgbClr val="EEECE1"/>
                </a:solidFill>
              </a:rPr>
              <a:t>Star formation…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588000" y="5546804"/>
            <a:ext cx="3213100" cy="381000"/>
            <a:chOff x="5588000" y="6096000"/>
            <a:chExt cx="3213100" cy="38100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5588000" y="6477000"/>
              <a:ext cx="32131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6794500" y="6096000"/>
              <a:ext cx="96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0.5 pc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6388" name="TextBox 4"/>
          <p:cNvSpPr txBox="1">
            <a:spLocks noChangeArrowheads="1"/>
          </p:cNvSpPr>
          <p:nvPr/>
        </p:nvSpPr>
        <p:spPr bwMode="auto">
          <a:xfrm>
            <a:off x="3715954" y="6004004"/>
            <a:ext cx="552964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Credit: </a:t>
            </a:r>
          </a:p>
          <a:p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  <a:r>
              <a:rPr lang="en-US" sz="1200" err="1" smtClean="0">
                <a:solidFill>
                  <a:schemeClr val="bg1"/>
                </a:solidFill>
                <a:latin typeface="Garamond"/>
                <a:cs typeface="Garamond"/>
              </a:rPr>
              <a:t>Optical</a:t>
            </a:r>
            <a:r>
              <a:rPr lang="en-US" sz="1200" smtClean="0">
                <a:solidFill>
                  <a:schemeClr val="bg1"/>
                </a:solidFill>
                <a:latin typeface="Garamond"/>
                <a:cs typeface="Garamond"/>
              </a:rPr>
              <a:t>: </a:t>
            </a:r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NASA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, ESA, </a:t>
            </a:r>
            <a:r>
              <a:rPr lang="en-US" sz="1200" dirty="0" err="1">
                <a:solidFill>
                  <a:schemeClr val="bg1"/>
                </a:solidFill>
                <a:latin typeface="Garamond"/>
                <a:cs typeface="Garamond"/>
              </a:rPr>
              <a:t>STScI</a:t>
            </a:r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J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. Hester and </a:t>
            </a:r>
            <a:r>
              <a:rPr lang="en-US" sz="1200" dirty="0" err="1">
                <a:solidFill>
                  <a:schemeClr val="bg1"/>
                </a:solidFill>
                <a:latin typeface="Garamond"/>
                <a:cs typeface="Garamond"/>
              </a:rPr>
              <a:t>P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Garamond"/>
                <a:cs typeface="Garamond"/>
              </a:rPr>
              <a:t>Scowen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 (Arizona State University</a:t>
            </a:r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)</a:t>
            </a:r>
          </a:p>
          <a:p>
            <a:r>
              <a:rPr lang="en-US" sz="1200" dirty="0" smtClean="0">
                <a:solidFill>
                  <a:srgbClr val="FFFFFF"/>
                </a:solidFill>
                <a:latin typeface="Garamond"/>
                <a:cs typeface="Garamond"/>
              </a:rPr>
              <a:t>  NIR: </a:t>
            </a:r>
            <a:r>
              <a:rPr lang="en-US" sz="1200" dirty="0">
                <a:solidFill>
                  <a:srgbClr val="FFFFFF"/>
                </a:solidFill>
              </a:rPr>
              <a:t>ESO/M. </a:t>
            </a:r>
            <a:r>
              <a:rPr lang="en-US" sz="1200" dirty="0" err="1">
                <a:solidFill>
                  <a:srgbClr val="FFFFFF"/>
                </a:solidFill>
              </a:rPr>
              <a:t>McCaughrean</a:t>
            </a:r>
            <a:r>
              <a:rPr lang="en-US" sz="1200" dirty="0">
                <a:solidFill>
                  <a:srgbClr val="FFFFFF"/>
                </a:solidFill>
              </a:rPr>
              <a:t> &amp; M. Anderson (AIP)</a:t>
            </a:r>
          </a:p>
          <a:p>
            <a:r>
              <a:rPr lang="en-US" sz="1200" dirty="0" smtClean="0">
                <a:solidFill>
                  <a:srgbClr val="FFFFFF"/>
                </a:solidFill>
              </a:rPr>
              <a:t>  MIR: ESA</a:t>
            </a:r>
            <a:r>
              <a:rPr lang="en-US" sz="1200" dirty="0">
                <a:solidFill>
                  <a:srgbClr val="FFFFFF"/>
                </a:solidFill>
              </a:rPr>
              <a:t>/Herschel/PACS/SPIRE/Hill, </a:t>
            </a:r>
            <a:r>
              <a:rPr lang="en-US" sz="1200" dirty="0" err="1">
                <a:solidFill>
                  <a:srgbClr val="FFFFFF"/>
                </a:solidFill>
              </a:rPr>
              <a:t>Motte</a:t>
            </a:r>
            <a:r>
              <a:rPr lang="en-US" sz="1200" dirty="0">
                <a:solidFill>
                  <a:srgbClr val="FFFFFF"/>
                </a:solidFill>
              </a:rPr>
              <a:t>, HOBYS Key </a:t>
            </a:r>
            <a:r>
              <a:rPr lang="en-US" sz="1200" dirty="0" err="1">
                <a:solidFill>
                  <a:srgbClr val="FFFFFF"/>
                </a:solidFill>
              </a:rPr>
              <a:t>Programme</a:t>
            </a:r>
            <a:r>
              <a:rPr lang="en-US" sz="1200" dirty="0">
                <a:solidFill>
                  <a:srgbClr val="FFFFFF"/>
                </a:solidFill>
              </a:rPr>
              <a:t> Consortium</a:t>
            </a:r>
            <a:endParaRPr lang="en-US" sz="120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43811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Non-magnetized star formation</a:t>
            </a:r>
            <a:endParaRPr lang="en-US" dirty="0"/>
          </a:p>
        </p:txBody>
      </p:sp>
      <p:pic>
        <p:nvPicPr>
          <p:cNvPr id="5" name="Picture 4" descr="star_formatio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20"/>
          <a:stretch/>
        </p:blipFill>
        <p:spPr>
          <a:xfrm>
            <a:off x="3097042" y="2641600"/>
            <a:ext cx="5919958" cy="1968500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7094513" y="5218382"/>
            <a:ext cx="19863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Garamond"/>
                <a:cs typeface="Garamond"/>
              </a:rPr>
              <a:t>Credit: Spitzer Science Center</a:t>
            </a:r>
            <a:endParaRPr lang="en-US" sz="12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363742" y="2276038"/>
            <a:ext cx="1462258" cy="2933363"/>
            <a:chOff x="3363742" y="2276038"/>
            <a:chExt cx="1462258" cy="2933363"/>
          </a:xfrm>
        </p:grpSpPr>
        <p:grpSp>
          <p:nvGrpSpPr>
            <p:cNvPr id="19" name="Group 18"/>
            <p:cNvGrpSpPr/>
            <p:nvPr/>
          </p:nvGrpSpPr>
          <p:grpSpPr>
            <a:xfrm>
              <a:off x="3378200" y="4799568"/>
              <a:ext cx="1358900" cy="409833"/>
              <a:chOff x="3378200" y="4799568"/>
              <a:chExt cx="1358900" cy="409833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 flipH="1">
                <a:off x="3378200" y="4799568"/>
                <a:ext cx="1358900" cy="0"/>
              </a:xfrm>
              <a:prstGeom prst="line">
                <a:avLst/>
              </a:prstGeom>
              <a:ln w="57150" cmpd="sng">
                <a:solidFill>
                  <a:srgbClr val="FF66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3401842" y="4840069"/>
                <a:ext cx="1168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~1 pc</a:t>
                </a:r>
                <a:endParaRPr lang="en-US" b="1" dirty="0"/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363742" y="2276038"/>
              <a:ext cx="1462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Dark cloud</a:t>
              </a:r>
              <a:endParaRPr lang="en-US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83042" y="2272268"/>
            <a:ext cx="1462258" cy="2937133"/>
            <a:chOff x="5383042" y="2272268"/>
            <a:chExt cx="1462258" cy="2937133"/>
          </a:xfrm>
        </p:grpSpPr>
        <p:grpSp>
          <p:nvGrpSpPr>
            <p:cNvPr id="20" name="Group 19"/>
            <p:cNvGrpSpPr/>
            <p:nvPr/>
          </p:nvGrpSpPr>
          <p:grpSpPr>
            <a:xfrm>
              <a:off x="5384800" y="4799568"/>
              <a:ext cx="1358900" cy="409833"/>
              <a:chOff x="3378200" y="4799568"/>
              <a:chExt cx="1358900" cy="409833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3378200" y="4799568"/>
                <a:ext cx="1358900" cy="0"/>
              </a:xfrm>
              <a:prstGeom prst="line">
                <a:avLst/>
              </a:prstGeom>
              <a:ln w="57150" cmpd="sng">
                <a:solidFill>
                  <a:srgbClr val="FF66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3401842" y="4840069"/>
                <a:ext cx="1168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  ~0.1 pc</a:t>
                </a:r>
                <a:endParaRPr lang="en-US" b="1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5383042" y="2272268"/>
              <a:ext cx="1462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Dense core</a:t>
              </a:r>
              <a:endParaRPr lang="en-US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327900" y="2271236"/>
            <a:ext cx="1462258" cy="2938165"/>
            <a:chOff x="7327900" y="2271236"/>
            <a:chExt cx="1462258" cy="2938165"/>
          </a:xfrm>
        </p:grpSpPr>
        <p:grpSp>
          <p:nvGrpSpPr>
            <p:cNvPr id="23" name="Group 22"/>
            <p:cNvGrpSpPr/>
            <p:nvPr/>
          </p:nvGrpSpPr>
          <p:grpSpPr>
            <a:xfrm>
              <a:off x="7327900" y="4799568"/>
              <a:ext cx="1358900" cy="409833"/>
              <a:chOff x="3378200" y="4799568"/>
              <a:chExt cx="1358900" cy="409833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H="1">
                <a:off x="3378200" y="4799568"/>
                <a:ext cx="1358900" cy="0"/>
              </a:xfrm>
              <a:prstGeom prst="line">
                <a:avLst/>
              </a:prstGeom>
              <a:ln w="57150" cmpd="sng">
                <a:solidFill>
                  <a:srgbClr val="FF6600"/>
                </a:solidFill>
                <a:headEnd type="oval" w="sm" len="sm"/>
                <a:tailEnd type="oval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3401842" y="4840069"/>
                <a:ext cx="1168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 ~0.01 pc</a:t>
                </a:r>
                <a:endParaRPr lang="en-US" b="1" dirty="0"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7327900" y="2271236"/>
              <a:ext cx="1462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 smtClean="0"/>
                <a:t>Protostar</a:t>
              </a:r>
              <a:endParaRPr lang="en-US" b="1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200" y="1377957"/>
            <a:ext cx="3263900" cy="4876800"/>
            <a:chOff x="457200" y="1674281"/>
            <a:chExt cx="3263900" cy="4876800"/>
          </a:xfrm>
        </p:grpSpPr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457200" y="1674281"/>
              <a:ext cx="3263900" cy="48768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8288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85000"/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90000"/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88720" indent="-13716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00000"/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160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55448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/>
                <a:t>Pulling in:</a:t>
              </a:r>
            </a:p>
            <a:p>
              <a:pPr lvl="1"/>
              <a:r>
                <a:rPr lang="en-US" dirty="0" smtClean="0"/>
                <a:t>Gravity</a:t>
              </a:r>
            </a:p>
            <a:p>
              <a:pPr lvl="1"/>
              <a:endParaRPr lang="en-US" dirty="0" smtClean="0"/>
            </a:p>
            <a:p>
              <a:r>
                <a:rPr lang="en-US" b="1" dirty="0" smtClean="0"/>
                <a:t>Pushing out:</a:t>
              </a:r>
            </a:p>
            <a:p>
              <a:pPr lvl="1"/>
              <a:r>
                <a:rPr lang="en-US" dirty="0" smtClean="0"/>
                <a:t>Turbulent pressure</a:t>
              </a:r>
            </a:p>
            <a:p>
              <a:pPr lvl="1"/>
              <a:r>
                <a:rPr lang="en-US" dirty="0" smtClean="0"/>
                <a:t>Thermal pressure</a:t>
              </a:r>
            </a:p>
            <a:p>
              <a:pPr lvl="1"/>
              <a:r>
                <a:rPr lang="en-US" dirty="0" smtClean="0"/>
                <a:t>Rotational support</a:t>
              </a:r>
            </a:p>
            <a:p>
              <a:pPr lvl="1"/>
              <a:endParaRPr lang="en-US" dirty="0"/>
            </a:p>
            <a:p>
              <a:r>
                <a:rPr lang="en-US" b="1" dirty="0" smtClean="0"/>
                <a:t>Note:</a:t>
              </a:r>
            </a:p>
          </p:txBody>
        </p:sp>
        <p:pic>
          <p:nvPicPr>
            <p:cNvPr id="31" name="Picture 30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5270154"/>
              <a:ext cx="2042942" cy="383052"/>
            </a:xfrm>
            <a:prstGeom prst="rect">
              <a:avLst/>
            </a:prstGeom>
          </p:spPr>
        </p:pic>
        <p:pic>
          <p:nvPicPr>
            <p:cNvPr id="32" name="Picture 31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600" y="5844056"/>
              <a:ext cx="1947179" cy="32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100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Non-</a:t>
            </a:r>
            <a:r>
              <a:rPr lang="en-US" dirty="0" smtClean="0"/>
              <a:t>magnetized star 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63900" cy="4876800"/>
          </a:xfrm>
        </p:spPr>
        <p:txBody>
          <a:bodyPr/>
          <a:lstStyle/>
          <a:p>
            <a:r>
              <a:rPr lang="en-US" b="1" dirty="0" smtClean="0"/>
              <a:t>Pulling in:</a:t>
            </a:r>
          </a:p>
          <a:p>
            <a:pPr lvl="1"/>
            <a:r>
              <a:rPr lang="en-US" dirty="0" smtClean="0"/>
              <a:t>Gravity</a:t>
            </a:r>
          </a:p>
          <a:p>
            <a:pPr lvl="1"/>
            <a:endParaRPr lang="en-US" dirty="0"/>
          </a:p>
          <a:p>
            <a:r>
              <a:rPr lang="en-US" b="1" dirty="0" smtClean="0"/>
              <a:t>Pushing out: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Turbulent pressure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Thermal pressure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Rotational support</a:t>
            </a:r>
          </a:p>
          <a:p>
            <a:pPr lvl="1"/>
            <a:r>
              <a:rPr lang="en-US" b="1" dirty="0" smtClean="0"/>
              <a:t>Magnetic pressure</a:t>
            </a:r>
            <a:endParaRPr lang="en-US" b="1" dirty="0"/>
          </a:p>
        </p:txBody>
      </p:sp>
      <p:sp>
        <p:nvSpPr>
          <p:cNvPr id="4" name="Frame 3"/>
          <p:cNvSpPr/>
          <p:nvPr/>
        </p:nvSpPr>
        <p:spPr>
          <a:xfrm>
            <a:off x="956360" y="4318000"/>
            <a:ext cx="2078940" cy="431800"/>
          </a:xfrm>
          <a:prstGeom prst="frame">
            <a:avLst>
              <a:gd name="adj1" fmla="val 6557"/>
            </a:avLst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187825" y="2495550"/>
            <a:ext cx="4514850" cy="2571750"/>
            <a:chOff x="4406900" y="4171950"/>
            <a:chExt cx="4514850" cy="2571750"/>
          </a:xfrm>
        </p:grpSpPr>
        <p:pic>
          <p:nvPicPr>
            <p:cNvPr id="7" name="Picture 6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900" y="4171950"/>
              <a:ext cx="1917700" cy="1079500"/>
            </a:xfrm>
            <a:prstGeom prst="rect">
              <a:avLst/>
            </a:prstGeom>
          </p:spPr>
        </p:pic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6900" y="5664200"/>
              <a:ext cx="1917700" cy="10795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635750" y="4325719"/>
              <a:ext cx="228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“Subcritical” 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b="1" dirty="0" smtClean="0"/>
                <a:t>WILL</a:t>
              </a:r>
              <a:r>
                <a:rPr lang="en-US" dirty="0" smtClean="0"/>
                <a:t> </a:t>
              </a:r>
              <a:r>
                <a:rPr lang="en-US" b="1" dirty="0" smtClean="0"/>
                <a:t>NOT</a:t>
              </a:r>
              <a:r>
                <a:rPr lang="en-US" dirty="0" smtClean="0"/>
                <a:t> collapse)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54825" y="5810250"/>
              <a:ext cx="18478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“Supercritical” </a:t>
              </a:r>
            </a:p>
            <a:p>
              <a:pPr algn="ctr"/>
              <a:r>
                <a:rPr lang="en-US" dirty="0" smtClean="0"/>
                <a:t>(</a:t>
              </a:r>
              <a:r>
                <a:rPr lang="en-US" b="1" dirty="0" smtClean="0"/>
                <a:t>WILL</a:t>
              </a:r>
              <a:r>
                <a:rPr lang="en-US" dirty="0" smtClean="0"/>
                <a:t> collapse)</a:t>
              </a:r>
              <a:endParaRPr lang="en-US" dirty="0"/>
            </a:p>
          </p:txBody>
        </p:sp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3956050" y="1600760"/>
            <a:ext cx="4914900" cy="585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Will the cloud collapse?</a:t>
            </a:r>
          </a:p>
        </p:txBody>
      </p:sp>
    </p:spTree>
    <p:extLst>
      <p:ext uri="{BB962C8B-B14F-4D97-AF65-F5344CB8AC3E}">
        <p14:creationId xmlns:p14="http://schemas.microsoft.com/office/powerpoint/2010/main" val="979924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avid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28" y="1092204"/>
            <a:ext cx="4849385" cy="49276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"/>
            <a:ext cx="8229600" cy="990600"/>
          </a:xfrm>
        </p:spPr>
        <p:txBody>
          <a:bodyPr/>
          <a:lstStyle/>
          <a:p>
            <a:r>
              <a:rPr lang="en-US" dirty="0" smtClean="0"/>
              <a:t>Star formation…with B-fields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03950" y="5372105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Davidson+ 2011</a:t>
            </a:r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67261" y="1549404"/>
            <a:ext cx="2002367" cy="4089400"/>
            <a:chOff x="167261" y="1549404"/>
            <a:chExt cx="2002367" cy="4089400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2057399" y="1549404"/>
              <a:ext cx="12700" cy="4089400"/>
            </a:xfrm>
            <a:prstGeom prst="line">
              <a:avLst/>
            </a:prstGeom>
            <a:ln w="57150" cmpd="sng">
              <a:solidFill>
                <a:srgbClr val="FF6600"/>
              </a:solidFill>
              <a:headEnd type="oval" w="sm" len="sm"/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67261" y="1600204"/>
              <a:ext cx="200236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b="1" dirty="0" smtClean="0"/>
                <a:t>Dense core</a:t>
              </a:r>
            </a:p>
            <a:p>
              <a:pPr algn="ctr"/>
              <a:r>
                <a:rPr lang="en-US" sz="2200" b="1" dirty="0" smtClean="0"/>
                <a:t>10</a:t>
              </a:r>
              <a:r>
                <a:rPr lang="en-US" sz="2200" b="1" baseline="30000" dirty="0" smtClean="0"/>
                <a:t>4</a:t>
              </a:r>
              <a:r>
                <a:rPr lang="en-US" sz="2200" b="1" dirty="0" smtClean="0"/>
                <a:t> AU</a:t>
              </a:r>
            </a:p>
            <a:p>
              <a:pPr algn="ctr"/>
              <a:r>
                <a:rPr lang="en-US" sz="2200" b="1" dirty="0" smtClean="0"/>
                <a:t>(~0.1 pc)</a:t>
              </a:r>
              <a:endParaRPr lang="en-US" sz="22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19598" y="1318571"/>
            <a:ext cx="4385735" cy="2046933"/>
            <a:chOff x="4419598" y="1318571"/>
            <a:chExt cx="4385735" cy="2046933"/>
          </a:xfrm>
        </p:grpSpPr>
        <p:cxnSp>
          <p:nvCxnSpPr>
            <p:cNvPr id="14" name="Straight Connector 13"/>
            <p:cNvCxnSpPr/>
            <p:nvPr/>
          </p:nvCxnSpPr>
          <p:spPr>
            <a:xfrm flipH="1">
              <a:off x="4419598" y="3365504"/>
              <a:ext cx="279402" cy="0"/>
            </a:xfrm>
            <a:prstGeom prst="line">
              <a:avLst/>
            </a:prstGeom>
            <a:ln w="57150" cmpd="sng">
              <a:solidFill>
                <a:srgbClr val="FF6600"/>
              </a:solidFill>
              <a:headEnd type="oval" w="sm" len="sm"/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466417" y="1318571"/>
              <a:ext cx="23389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err="1" smtClean="0"/>
                <a:t>Keplerian</a:t>
              </a:r>
              <a:r>
                <a:rPr lang="en-US" sz="2400" b="1" dirty="0" smtClean="0"/>
                <a:t> disk</a:t>
              </a:r>
            </a:p>
            <a:p>
              <a:pPr algn="ctr"/>
              <a:r>
                <a:rPr lang="en-US" sz="2400" b="1" dirty="0" smtClean="0"/>
                <a:t>100 AU</a:t>
              </a:r>
              <a:endParaRPr lang="en-US" sz="2400" b="1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4603753" y="2032000"/>
              <a:ext cx="2415260" cy="1269999"/>
            </a:xfrm>
            <a:prstGeom prst="line">
              <a:avLst/>
            </a:prstGeom>
            <a:ln w="19050" cmpd="sng">
              <a:solidFill>
                <a:schemeClr val="tx1"/>
              </a:solidFill>
              <a:headEnd type="none" w="sm" len="sm"/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063999" y="3134671"/>
            <a:ext cx="4836584" cy="1005533"/>
            <a:chOff x="4063999" y="3134671"/>
            <a:chExt cx="4836584" cy="1005533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4063999" y="3517904"/>
              <a:ext cx="1282701" cy="622300"/>
            </a:xfrm>
            <a:prstGeom prst="line">
              <a:avLst/>
            </a:prstGeom>
            <a:ln w="57150" cmpd="sng">
              <a:solidFill>
                <a:srgbClr val="FF6600"/>
              </a:solidFill>
              <a:headEnd type="oval" w="sm" len="sm"/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790222" y="3134671"/>
              <a:ext cx="21103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“</a:t>
              </a:r>
              <a:r>
                <a:rPr lang="en-US" sz="2400" b="1" dirty="0" err="1" smtClean="0"/>
                <a:t>Pseudodisk</a:t>
              </a:r>
              <a:r>
                <a:rPr lang="en-US" sz="2400" b="1" dirty="0" smtClean="0"/>
                <a:t>”</a:t>
              </a:r>
            </a:p>
            <a:p>
              <a:pPr algn="ctr"/>
              <a:r>
                <a:rPr lang="en-US" sz="2400" b="1" dirty="0" smtClean="0"/>
                <a:t>1,000 AU</a:t>
              </a:r>
              <a:endParaRPr lang="en-US" sz="2400" b="1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 flipV="1">
              <a:off x="5080000" y="3365504"/>
              <a:ext cx="2091413" cy="285747"/>
            </a:xfrm>
            <a:prstGeom prst="line">
              <a:avLst/>
            </a:prstGeom>
            <a:ln w="19050" cmpd="sng">
              <a:solidFill>
                <a:schemeClr val="tx1"/>
              </a:solidFill>
              <a:headEnd type="none" w="sm" len="sm"/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"/>
          <p:cNvSpPr txBox="1">
            <a:spLocks/>
          </p:cNvSpPr>
          <p:nvPr/>
        </p:nvSpPr>
        <p:spPr>
          <a:xfrm>
            <a:off x="0" y="5549902"/>
            <a:ext cx="9144000" cy="113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 smtClean="0"/>
              <a:t>How do B-fields behave on different scales?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42954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84425" y="-2109"/>
            <a:ext cx="6577013" cy="6616700"/>
            <a:chOff x="2384425" y="241300"/>
            <a:chExt cx="6577013" cy="6616700"/>
          </a:xfrm>
        </p:grpSpPr>
        <p:pic>
          <p:nvPicPr>
            <p:cNvPr id="50177" name="Picture 2" descr="peyeyra_pg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4" t="34851" r="13544" b="38467"/>
            <a:stretch>
              <a:fillRect/>
            </a:stretch>
          </p:blipFill>
          <p:spPr bwMode="auto">
            <a:xfrm>
              <a:off x="2384425" y="241300"/>
              <a:ext cx="27336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8" name="Picture 3" descr="peyeyra_pg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0" t="1459" r="1195" b="37662"/>
            <a:stretch>
              <a:fillRect/>
            </a:stretch>
          </p:blipFill>
          <p:spPr bwMode="auto">
            <a:xfrm>
              <a:off x="4419600" y="1446213"/>
              <a:ext cx="2806700" cy="274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9" name="Picture 4" descr="peyeyra_pg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5" t="1471" b="43510"/>
            <a:stretch>
              <a:fillRect/>
            </a:stretch>
          </p:blipFill>
          <p:spPr bwMode="auto">
            <a:xfrm>
              <a:off x="6173788" y="4156075"/>
              <a:ext cx="2787650" cy="270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itle 1"/>
          <p:cNvSpPr txBox="1">
            <a:spLocks/>
          </p:cNvSpPr>
          <p:nvPr/>
        </p:nvSpPr>
        <p:spPr>
          <a:xfrm>
            <a:off x="5702300" y="80438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D2533C"/>
                </a:solidFill>
                <a:effectLst/>
                <a:uLnTx/>
                <a:uFillTx/>
                <a:latin typeface="Garamond"/>
                <a:ea typeface="+mj-ea"/>
                <a:cs typeface="+mj-cs"/>
              </a:rPr>
              <a:t>Large-scale: ordered fields</a:t>
            </a:r>
            <a:endParaRPr kumimoji="0" lang="en-US" sz="4000" b="0" i="0" u="none" strike="noStrike" kern="1200" cap="none" spc="-100" normalizeH="0" baseline="0" noProof="0" dirty="0">
              <a:ln>
                <a:noFill/>
              </a:ln>
              <a:solidFill>
                <a:srgbClr val="D2533C"/>
              </a:solidFill>
              <a:effectLst/>
              <a:uLnTx/>
              <a:uFillTx/>
              <a:latin typeface="Garamond"/>
              <a:ea typeface="+mj-ea"/>
              <a:cs typeface="+mj-cs"/>
            </a:endParaRPr>
          </a:p>
        </p:txBody>
      </p:sp>
      <p:grpSp>
        <p:nvGrpSpPr>
          <p:cNvPr id="19" name="Group 18"/>
          <p:cNvGrpSpPr/>
          <p:nvPr/>
        </p:nvGrpSpPr>
        <p:grpSpPr>
          <a:xfrm rot="3150380">
            <a:off x="4995852" y="4692120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E,B</a:t>
              </a:r>
              <a:endParaRPr lang="en-US" sz="1600" b="1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6200" y="1389000"/>
            <a:ext cx="4635500" cy="4750446"/>
            <a:chOff x="76200" y="1844069"/>
            <a:chExt cx="4635500" cy="4750446"/>
          </a:xfrm>
        </p:grpSpPr>
        <p:pic>
          <p:nvPicPr>
            <p:cNvPr id="50180" name="Picture 5" descr="peyeyra_pg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16" r="52248" b="62622"/>
            <a:stretch>
              <a:fillRect/>
            </a:stretch>
          </p:blipFill>
          <p:spPr bwMode="auto">
            <a:xfrm>
              <a:off x="76200" y="2260600"/>
              <a:ext cx="4114800" cy="3973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6200" y="6225183"/>
              <a:ext cx="3721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aramond"/>
                  <a:cs typeface="Garamond"/>
                </a:rPr>
                <a:t>Pereyra</a:t>
              </a:r>
              <a:r>
                <a:rPr lang="en-US" dirty="0" smtClean="0">
                  <a:latin typeface="Garamond"/>
                  <a:cs typeface="Garamond"/>
                </a:rPr>
                <a:t> &amp; </a:t>
              </a:r>
              <a:r>
                <a:rPr lang="en-US" dirty="0" err="1" smtClean="0">
                  <a:latin typeface="Garamond"/>
                  <a:cs typeface="Garamond"/>
                </a:rPr>
                <a:t>Magalhães</a:t>
              </a:r>
              <a:r>
                <a:rPr lang="en-US" dirty="0" smtClean="0">
                  <a:latin typeface="Garamond"/>
                  <a:cs typeface="Garamond"/>
                </a:rPr>
                <a:t> 2004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607763" y="5978071"/>
              <a:ext cx="3410880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27516" y="5357011"/>
              <a:ext cx="1638655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~10 pc</a:t>
              </a:r>
              <a:endParaRPr lang="en-US" sz="32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90600" y="1844069"/>
              <a:ext cx="3721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 smtClean="0">
                  <a:latin typeface="Garamond"/>
                  <a:cs typeface="Garamond"/>
                </a:rPr>
                <a:t>Musca</a:t>
              </a:r>
              <a:r>
                <a:rPr lang="en-US" sz="2400" dirty="0" smtClean="0">
                  <a:latin typeface="Garamond"/>
                  <a:cs typeface="Garamond"/>
                </a:rPr>
                <a:t> dark cloud</a:t>
              </a:r>
              <a:endParaRPr lang="en-US" sz="2400" dirty="0"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3012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8972"/>
            <a:ext cx="9144000" cy="9906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Large </a:t>
            </a:r>
            <a:r>
              <a:rPr lang="en-US" sz="3200" dirty="0" smtClean="0">
                <a:sym typeface="Wingdings"/>
              </a:rPr>
              <a:t></a:t>
            </a:r>
            <a:r>
              <a:rPr lang="en-US" sz="3200" dirty="0" smtClean="0"/>
              <a:t> medium scale: consistent B-field in clouds &amp; cores</a:t>
            </a:r>
            <a:endParaRPr lang="en-US" sz="3200" dirty="0"/>
          </a:p>
        </p:txBody>
      </p:sp>
      <p:pic>
        <p:nvPicPr>
          <p:cNvPr id="4" name="Content Placeholder 3" descr="li_polarization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25094" r="5556" b="29376"/>
          <a:stretch/>
        </p:blipFill>
        <p:spPr>
          <a:xfrm>
            <a:off x="1193800" y="1214976"/>
            <a:ext cx="6781800" cy="4083039"/>
          </a:xfrm>
        </p:spPr>
      </p:pic>
      <p:sp>
        <p:nvSpPr>
          <p:cNvPr id="5" name="TextBox 4"/>
          <p:cNvSpPr txBox="1"/>
          <p:nvPr/>
        </p:nvSpPr>
        <p:spPr>
          <a:xfrm>
            <a:off x="7073900" y="5257346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Li+ 2009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0100" y="5480112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Sub-mm CSO data</a:t>
            </a:r>
          </a:p>
          <a:p>
            <a:r>
              <a:rPr lang="en-US" b="1" dirty="0" smtClean="0"/>
              <a:t>n ~ 10</a:t>
            </a:r>
            <a:r>
              <a:rPr lang="en-US" b="1" baseline="30000" dirty="0" smtClean="0"/>
              <a:t>5 </a:t>
            </a:r>
            <a:r>
              <a:rPr lang="en-US" b="1" dirty="0" smtClean="0"/>
              <a:t>cm</a:t>
            </a:r>
            <a:r>
              <a:rPr lang="en-US" b="1" baseline="30000" dirty="0" smtClean="0"/>
              <a:t>-3</a:t>
            </a:r>
            <a:endParaRPr lang="en-US" b="1" dirty="0" smtClean="0"/>
          </a:p>
          <a:p>
            <a:r>
              <a:rPr lang="en-US" b="1" dirty="0" smtClean="0"/>
              <a:t>L ~ 0.3 pc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486400" y="5492812"/>
            <a:ext cx="143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Optical data</a:t>
            </a:r>
          </a:p>
          <a:p>
            <a:r>
              <a:rPr lang="en-US" b="1" dirty="0" smtClean="0"/>
              <a:t>n ~ 1</a:t>
            </a:r>
            <a:r>
              <a:rPr lang="en-US" b="1" baseline="30000" dirty="0" smtClean="0"/>
              <a:t> </a:t>
            </a:r>
            <a:r>
              <a:rPr lang="en-US" b="1" dirty="0" smtClean="0"/>
              <a:t>cm</a:t>
            </a:r>
            <a:r>
              <a:rPr lang="en-US" b="1" baseline="30000" dirty="0" smtClean="0"/>
              <a:t>-3</a:t>
            </a:r>
            <a:endParaRPr lang="en-US" b="1" dirty="0" smtClean="0"/>
          </a:p>
          <a:p>
            <a:r>
              <a:rPr lang="en-US" b="1" dirty="0" smtClean="0"/>
              <a:t>L ~ 100 pc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98600" y="4999576"/>
            <a:ext cx="393700" cy="49323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372100" y="4732876"/>
            <a:ext cx="673100" cy="759936"/>
          </a:xfrm>
          <a:prstGeom prst="straightConnector1">
            <a:avLst/>
          </a:prstGeom>
          <a:ln w="28575" cmpd="sng">
            <a:gradFill flip="none" rotWithShape="1">
              <a:gsLst>
                <a:gs pos="0">
                  <a:schemeClr val="tx1"/>
                </a:gs>
                <a:gs pos="48000">
                  <a:srgbClr val="FFFFFF"/>
                </a:gs>
              </a:gsLst>
              <a:lin ang="0" scaled="1"/>
              <a:tileRect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47800" y="3467678"/>
            <a:ext cx="1930400" cy="5834"/>
          </a:xfrm>
          <a:prstGeom prst="straightConnector1">
            <a:avLst/>
          </a:prstGeom>
          <a:ln w="19050" cmpd="sng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847" y="3441761"/>
            <a:ext cx="185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Arial"/>
                <a:cs typeface="Arial"/>
              </a:rPr>
              <a:t>~0.3 pc</a:t>
            </a:r>
            <a:endParaRPr lang="en-US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498600" y="2891376"/>
            <a:ext cx="304800" cy="258873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 rot="1567991">
            <a:off x="6029009" y="4394267"/>
            <a:ext cx="828675" cy="859254"/>
            <a:chOff x="6664325" y="4735096"/>
            <a:chExt cx="828675" cy="8592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972300" y="5270500"/>
              <a:ext cx="50800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664325" y="47350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E</a:t>
              </a:r>
              <a:endParaRPr lang="en-US" sz="16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26300" y="52557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B</a:t>
              </a:r>
              <a:endParaRPr lang="en-US" sz="16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 rot="17710348">
            <a:off x="3599285" y="119091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E,B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429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16628</TotalTime>
  <Words>2827</Words>
  <Application>Microsoft Macintosh PowerPoint</Application>
  <PresentationFormat>On-screen Show (4:3)</PresentationFormat>
  <Paragraphs>406</Paragraphs>
  <Slides>33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Clarity</vt:lpstr>
      <vt:lpstr>1_Office Theme</vt:lpstr>
      <vt:lpstr>6_Office Theme</vt:lpstr>
      <vt:lpstr>1_Default Design</vt:lpstr>
      <vt:lpstr>Are magnetic fields and outflows aligned in protostellar cores?</vt:lpstr>
      <vt:lpstr>Outline</vt:lpstr>
      <vt:lpstr>Outline</vt:lpstr>
      <vt:lpstr>Star formation…</vt:lpstr>
      <vt:lpstr>Non-magnetized star formation</vt:lpstr>
      <vt:lpstr>Non-magnetized star formation</vt:lpstr>
      <vt:lpstr>Star formation…with B-fields</vt:lpstr>
      <vt:lpstr>PowerPoint Presentation</vt:lpstr>
      <vt:lpstr>Large  medium scale: consistent B-field in clouds &amp; cores</vt:lpstr>
      <vt:lpstr>Large  medium scale:   Consistent B-fields</vt:lpstr>
      <vt:lpstr>Smaller-scale: still important?</vt:lpstr>
      <vt:lpstr>PowerPoint Presentation</vt:lpstr>
      <vt:lpstr>PowerPoint Presentation</vt:lpstr>
      <vt:lpstr>Outline</vt:lpstr>
      <vt:lpstr>CARMA Combine Array for Research in Millimeter-wave Astronomy      Consortium: Berkeley, Caltech, Illinois, Maryland, Chicago </vt:lpstr>
      <vt:lpstr>1 mm dual-polarization receivers</vt:lpstr>
      <vt:lpstr>TADPOL survey</vt:lpstr>
      <vt:lpstr>TADPOL collaboration</vt:lpstr>
      <vt:lpstr>Outline</vt:lpstr>
      <vt:lpstr>TADPOL results</vt:lpstr>
      <vt:lpstr>PowerPoint Presentation</vt:lpstr>
      <vt:lpstr>PowerPoint Presentation</vt:lpstr>
      <vt:lpstr>Outflow vs. B-field: distribution</vt:lpstr>
      <vt:lpstr>Discussion</vt:lpstr>
      <vt:lpstr>Scales, scales, scales</vt:lpstr>
      <vt:lpstr>Misalignment from largest to smallest scales</vt:lpstr>
      <vt:lpstr>Misalignment from smaller to smallest scales</vt:lpstr>
      <vt:lpstr>PowerPoint Presentation</vt:lpstr>
      <vt:lpstr>Conclusions</vt:lpstr>
      <vt:lpstr>Fin</vt:lpstr>
      <vt:lpstr>EXTRA SLIDES</vt:lpstr>
      <vt:lpstr>Stokes parameters, for circular polarization</vt:lpstr>
      <vt:lpstr>Polarization % and position angle uncertainties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Polarization in star forming regions</dc:title>
  <dc:creator>Charles Hull</dc:creator>
  <cp:lastModifiedBy>Chat Hull</cp:lastModifiedBy>
  <cp:revision>972</cp:revision>
  <cp:lastPrinted>2012-02-01T18:51:01Z</cp:lastPrinted>
  <dcterms:created xsi:type="dcterms:W3CDTF">2012-01-11T00:06:38Z</dcterms:created>
  <dcterms:modified xsi:type="dcterms:W3CDTF">2012-11-24T01:11:18Z</dcterms:modified>
</cp:coreProperties>
</file>